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71"/>
  </p:notesMasterIdLst>
  <p:sldIdLst>
    <p:sldId id="256" r:id="rId2"/>
    <p:sldId id="453" r:id="rId3"/>
    <p:sldId id="385" r:id="rId4"/>
    <p:sldId id="386" r:id="rId5"/>
    <p:sldId id="388" r:id="rId6"/>
    <p:sldId id="394" r:id="rId7"/>
    <p:sldId id="389" r:id="rId8"/>
    <p:sldId id="390" r:id="rId9"/>
    <p:sldId id="442" r:id="rId10"/>
    <p:sldId id="444" r:id="rId11"/>
    <p:sldId id="443" r:id="rId12"/>
    <p:sldId id="445" r:id="rId13"/>
    <p:sldId id="391" r:id="rId14"/>
    <p:sldId id="392" r:id="rId15"/>
    <p:sldId id="446" r:id="rId16"/>
    <p:sldId id="393" r:id="rId17"/>
    <p:sldId id="395" r:id="rId18"/>
    <p:sldId id="400" r:id="rId19"/>
    <p:sldId id="401" r:id="rId20"/>
    <p:sldId id="402" r:id="rId21"/>
    <p:sldId id="403" r:id="rId22"/>
    <p:sldId id="404" r:id="rId23"/>
    <p:sldId id="405" r:id="rId24"/>
    <p:sldId id="406" r:id="rId25"/>
    <p:sldId id="396" r:id="rId26"/>
    <p:sldId id="397" r:id="rId27"/>
    <p:sldId id="398" r:id="rId28"/>
    <p:sldId id="407" r:id="rId29"/>
    <p:sldId id="408" r:id="rId30"/>
    <p:sldId id="409" r:id="rId31"/>
    <p:sldId id="410" r:id="rId32"/>
    <p:sldId id="411" r:id="rId33"/>
    <p:sldId id="448" r:id="rId34"/>
    <p:sldId id="449" r:id="rId35"/>
    <p:sldId id="450" r:id="rId36"/>
    <p:sldId id="451" r:id="rId37"/>
    <p:sldId id="452" r:id="rId38"/>
    <p:sldId id="412" r:id="rId39"/>
    <p:sldId id="413" r:id="rId40"/>
    <p:sldId id="414" r:id="rId41"/>
    <p:sldId id="415" r:id="rId42"/>
    <p:sldId id="416" r:id="rId43"/>
    <p:sldId id="417" r:id="rId44"/>
    <p:sldId id="447" r:id="rId45"/>
    <p:sldId id="418" r:id="rId46"/>
    <p:sldId id="419" r:id="rId47"/>
    <p:sldId id="420" r:id="rId48"/>
    <p:sldId id="421" r:id="rId49"/>
    <p:sldId id="422" r:id="rId50"/>
    <p:sldId id="423" r:id="rId51"/>
    <p:sldId id="424" r:id="rId52"/>
    <p:sldId id="425" r:id="rId53"/>
    <p:sldId id="426" r:id="rId54"/>
    <p:sldId id="427"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384" r:id="rId70"/>
  </p:sldIdLst>
  <p:sldSz cx="9144000" cy="6858000" type="screen4x3"/>
  <p:notesSz cx="6858000" cy="9144000"/>
  <p:custDataLst>
    <p:tags r:id="rId72"/>
  </p:custDataLst>
  <p:defaultTextStyle>
    <a:defPPr>
      <a:defRPr lang="en-US"/>
    </a:defPPr>
    <a:lvl1pPr algn="ctr" rtl="0" eaLnBrk="0" fontAlgn="base" hangingPunct="0">
      <a:spcBef>
        <a:spcPct val="50000"/>
      </a:spcBef>
      <a:spcAft>
        <a:spcPct val="0"/>
      </a:spcAft>
      <a:defRPr sz="2400" kern="1200">
        <a:solidFill>
          <a:srgbClr val="FFFF00"/>
        </a:solidFill>
        <a:latin typeface="Arial" charset="0"/>
        <a:ea typeface="+mn-ea"/>
        <a:cs typeface="+mn-cs"/>
      </a:defRPr>
    </a:lvl1pPr>
    <a:lvl2pPr marL="457200" algn="ctr" rtl="0" eaLnBrk="0" fontAlgn="base" hangingPunct="0">
      <a:spcBef>
        <a:spcPct val="50000"/>
      </a:spcBef>
      <a:spcAft>
        <a:spcPct val="0"/>
      </a:spcAft>
      <a:defRPr sz="2400" kern="1200">
        <a:solidFill>
          <a:srgbClr val="FFFF00"/>
        </a:solidFill>
        <a:latin typeface="Arial" charset="0"/>
        <a:ea typeface="+mn-ea"/>
        <a:cs typeface="+mn-cs"/>
      </a:defRPr>
    </a:lvl2pPr>
    <a:lvl3pPr marL="914400" algn="ctr" rtl="0" eaLnBrk="0" fontAlgn="base" hangingPunct="0">
      <a:spcBef>
        <a:spcPct val="50000"/>
      </a:spcBef>
      <a:spcAft>
        <a:spcPct val="0"/>
      </a:spcAft>
      <a:defRPr sz="2400" kern="1200">
        <a:solidFill>
          <a:srgbClr val="FFFF00"/>
        </a:solidFill>
        <a:latin typeface="Arial" charset="0"/>
        <a:ea typeface="+mn-ea"/>
        <a:cs typeface="+mn-cs"/>
      </a:defRPr>
    </a:lvl3pPr>
    <a:lvl4pPr marL="1371600" algn="ctr" rtl="0" eaLnBrk="0" fontAlgn="base" hangingPunct="0">
      <a:spcBef>
        <a:spcPct val="50000"/>
      </a:spcBef>
      <a:spcAft>
        <a:spcPct val="0"/>
      </a:spcAft>
      <a:defRPr sz="2400" kern="1200">
        <a:solidFill>
          <a:srgbClr val="FFFF00"/>
        </a:solidFill>
        <a:latin typeface="Arial" charset="0"/>
        <a:ea typeface="+mn-ea"/>
        <a:cs typeface="+mn-cs"/>
      </a:defRPr>
    </a:lvl4pPr>
    <a:lvl5pPr marL="1828800" algn="ctr" rtl="0" eaLnBrk="0" fontAlgn="base" hangingPunct="0">
      <a:spcBef>
        <a:spcPct val="50000"/>
      </a:spcBef>
      <a:spcAft>
        <a:spcPct val="0"/>
      </a:spcAft>
      <a:defRPr sz="2400" kern="1200">
        <a:solidFill>
          <a:srgbClr val="FFFF00"/>
        </a:solidFill>
        <a:latin typeface="Arial" charset="0"/>
        <a:ea typeface="+mn-ea"/>
        <a:cs typeface="+mn-cs"/>
      </a:defRPr>
    </a:lvl5pPr>
    <a:lvl6pPr marL="2286000" algn="l" defTabSz="914400" rtl="0" eaLnBrk="1" latinLnBrk="0" hangingPunct="1">
      <a:defRPr sz="2400" kern="1200">
        <a:solidFill>
          <a:srgbClr val="FFFF00"/>
        </a:solidFill>
        <a:latin typeface="Arial" charset="0"/>
        <a:ea typeface="+mn-ea"/>
        <a:cs typeface="+mn-cs"/>
      </a:defRPr>
    </a:lvl6pPr>
    <a:lvl7pPr marL="2743200" algn="l" defTabSz="914400" rtl="0" eaLnBrk="1" latinLnBrk="0" hangingPunct="1">
      <a:defRPr sz="2400" kern="1200">
        <a:solidFill>
          <a:srgbClr val="FFFF00"/>
        </a:solidFill>
        <a:latin typeface="Arial" charset="0"/>
        <a:ea typeface="+mn-ea"/>
        <a:cs typeface="+mn-cs"/>
      </a:defRPr>
    </a:lvl7pPr>
    <a:lvl8pPr marL="3200400" algn="l" defTabSz="914400" rtl="0" eaLnBrk="1" latinLnBrk="0" hangingPunct="1">
      <a:defRPr sz="2400" kern="1200">
        <a:solidFill>
          <a:srgbClr val="FFFF00"/>
        </a:solidFill>
        <a:latin typeface="Arial" charset="0"/>
        <a:ea typeface="+mn-ea"/>
        <a:cs typeface="+mn-cs"/>
      </a:defRPr>
    </a:lvl8pPr>
    <a:lvl9pPr marL="3657600" algn="l" defTabSz="914400" rtl="0" eaLnBrk="1" latinLnBrk="0" hangingPunct="1">
      <a:defRPr sz="2400" kern="1200">
        <a:solidFill>
          <a:srgbClr val="FFFF00"/>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003300"/>
    <a:srgbClr val="FF6600"/>
    <a:srgbClr val="663300"/>
    <a:srgbClr val="080808"/>
    <a:srgbClr val="CC00CC"/>
    <a:srgbClr val="660066"/>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4845" autoAdjust="0"/>
  </p:normalViewPr>
  <p:slideViewPr>
    <p:cSldViewPr>
      <p:cViewPr varScale="1">
        <p:scale>
          <a:sx n="73" d="100"/>
          <a:sy n="73" d="100"/>
        </p:scale>
        <p:origin x="1632" y="67"/>
      </p:cViewPr>
      <p:guideLst>
        <p:guide orient="horz" pos="2160"/>
        <p:guide pos="2880"/>
      </p:guideLst>
    </p:cSldViewPr>
  </p:slideViewPr>
  <p:outlineViewPr>
    <p:cViewPr>
      <p:scale>
        <a:sx n="33" d="100"/>
        <a:sy n="33" d="100"/>
      </p:scale>
      <p:origin x="0" y="-181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1">
                <a:solidFill>
                  <a:srgbClr val="DC4900"/>
                </a:solidFill>
                <a:latin typeface="Arial" charset="0"/>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1">
                <a:solidFill>
                  <a:srgbClr val="DC4900"/>
                </a:solidFill>
                <a:latin typeface="Arial" charset="0"/>
              </a:defRPr>
            </a:lvl1pPr>
          </a:lstStyle>
          <a:p>
            <a:pPr>
              <a:defRPr/>
            </a:pPr>
            <a:endParaRPr lang="en-US"/>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1">
                <a:solidFill>
                  <a:srgbClr val="DC4900"/>
                </a:solidFill>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1">
                <a:solidFill>
                  <a:srgbClr val="DC4900"/>
                </a:solidFill>
              </a:defRPr>
            </a:lvl1pPr>
          </a:lstStyle>
          <a:p>
            <a:fld id="{3E092C82-A823-4EE2-A2AE-FA50496CEB1C}" type="slidenum">
              <a:rPr lang="ar-SA"/>
              <a:pPr/>
              <a:t>‹#›</a:t>
            </a:fld>
            <a:endParaRPr lang="en-US"/>
          </a:p>
        </p:txBody>
      </p:sp>
    </p:spTree>
    <p:extLst>
      <p:ext uri="{BB962C8B-B14F-4D97-AF65-F5344CB8AC3E}">
        <p14:creationId xmlns:p14="http://schemas.microsoft.com/office/powerpoint/2010/main" val="4147637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092C82-A823-4EE2-A2AE-FA50496CEB1C}" type="slidenum">
              <a:rPr lang="ar-SA" smtClean="0"/>
              <a:pPr/>
              <a:t>4</a:t>
            </a:fld>
            <a:endParaRPr lang="en-US"/>
          </a:p>
        </p:txBody>
      </p:sp>
    </p:spTree>
    <p:extLst>
      <p:ext uri="{BB962C8B-B14F-4D97-AF65-F5344CB8AC3E}">
        <p14:creationId xmlns:p14="http://schemas.microsoft.com/office/powerpoint/2010/main" val="166318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092C82-A823-4EE2-A2AE-FA50496CEB1C}" type="slidenum">
              <a:rPr lang="ar-SA" smtClean="0"/>
              <a:pPr/>
              <a:t>8</a:t>
            </a:fld>
            <a:endParaRPr lang="en-US"/>
          </a:p>
        </p:txBody>
      </p:sp>
    </p:spTree>
    <p:extLst>
      <p:ext uri="{BB962C8B-B14F-4D97-AF65-F5344CB8AC3E}">
        <p14:creationId xmlns:p14="http://schemas.microsoft.com/office/powerpoint/2010/main" val="132874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092C82-A823-4EE2-A2AE-FA50496CEB1C}" type="slidenum">
              <a:rPr lang="ar-SA" smtClean="0"/>
              <a:pPr/>
              <a:t>19</a:t>
            </a:fld>
            <a:endParaRPr lang="en-US"/>
          </a:p>
        </p:txBody>
      </p:sp>
    </p:spTree>
    <p:extLst>
      <p:ext uri="{BB962C8B-B14F-4D97-AF65-F5344CB8AC3E}">
        <p14:creationId xmlns:p14="http://schemas.microsoft.com/office/powerpoint/2010/main" val="85916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Benefits of ART</a:t>
            </a:r>
          </a:p>
          <a:p>
            <a:r>
              <a:rPr lang="en-US" sz="1200" b="1" i="0" kern="1200" dirty="0">
                <a:solidFill>
                  <a:schemeClr val="tx1"/>
                </a:solidFill>
                <a:effectLst/>
                <a:latin typeface="Times New Roman" pitchFamily="18" charset="0"/>
                <a:ea typeface="+mn-ea"/>
                <a:cs typeface="+mn-cs"/>
              </a:rPr>
              <a:t>Reduces startup time of applications</a:t>
            </a:r>
            <a:r>
              <a:rPr lang="en-US" sz="1200" b="0" i="0" kern="1200" dirty="0">
                <a:solidFill>
                  <a:schemeClr val="tx1"/>
                </a:solidFill>
                <a:effectLst/>
                <a:latin typeface="Times New Roman" pitchFamily="18" charset="0"/>
                <a:ea typeface="+mn-ea"/>
                <a:cs typeface="+mn-cs"/>
              </a:rPr>
              <a:t> as native code is directly executed.</a:t>
            </a:r>
          </a:p>
          <a:p>
            <a:r>
              <a:rPr lang="en-US" sz="1200" b="1" i="0" kern="1200" dirty="0">
                <a:solidFill>
                  <a:schemeClr val="tx1"/>
                </a:solidFill>
                <a:effectLst/>
                <a:latin typeface="Times New Roman" pitchFamily="18" charset="0"/>
                <a:ea typeface="+mn-ea"/>
                <a:cs typeface="+mn-cs"/>
              </a:rPr>
              <a:t>Improves battery performance</a:t>
            </a:r>
            <a:r>
              <a:rPr lang="en-US" sz="1200" b="0" i="0" kern="1200" dirty="0">
                <a:solidFill>
                  <a:schemeClr val="tx1"/>
                </a:solidFill>
                <a:effectLst/>
                <a:latin typeface="Times New Roman" pitchFamily="18" charset="0"/>
                <a:ea typeface="+mn-ea"/>
                <a:cs typeface="+mn-cs"/>
              </a:rPr>
              <a:t> as power utilized to </a:t>
            </a:r>
            <a:r>
              <a:rPr lang="en-US" sz="1200" b="0" i="0" kern="1200" dirty="0" err="1">
                <a:solidFill>
                  <a:schemeClr val="tx1"/>
                </a:solidFill>
                <a:effectLst/>
                <a:latin typeface="Times New Roman" pitchFamily="18" charset="0"/>
                <a:ea typeface="+mn-ea"/>
                <a:cs typeface="+mn-cs"/>
              </a:rPr>
              <a:t>interprete</a:t>
            </a:r>
            <a:r>
              <a:rPr lang="en-US" sz="1200" b="0" i="0" kern="1200" dirty="0">
                <a:solidFill>
                  <a:schemeClr val="tx1"/>
                </a:solidFill>
                <a:effectLst/>
                <a:latin typeface="Times New Roman" pitchFamily="18" charset="0"/>
                <a:ea typeface="+mn-ea"/>
                <a:cs typeface="+mn-cs"/>
              </a:rPr>
              <a:t> byte codes line by line is saved.</a:t>
            </a:r>
          </a:p>
          <a:p>
            <a:r>
              <a:rPr lang="en-US" sz="1200" b="0" i="0" kern="1200" dirty="0">
                <a:solidFill>
                  <a:schemeClr val="tx1"/>
                </a:solidFill>
                <a:effectLst/>
                <a:latin typeface="Times New Roman" pitchFamily="18" charset="0"/>
                <a:ea typeface="+mn-ea"/>
                <a:cs typeface="+mn-cs"/>
              </a:rPr>
              <a:t>As JIT is not in the picture no on the fly compilation and native code storage. This significantly </a:t>
            </a:r>
            <a:r>
              <a:rPr lang="en-US" sz="1200" b="1" i="0" kern="1200" dirty="0">
                <a:solidFill>
                  <a:schemeClr val="tx1"/>
                </a:solidFill>
                <a:effectLst/>
                <a:latin typeface="Times New Roman" pitchFamily="18" charset="0"/>
                <a:ea typeface="+mn-ea"/>
                <a:cs typeface="+mn-cs"/>
              </a:rPr>
              <a:t>reduces memory footprint</a:t>
            </a:r>
            <a:r>
              <a:rPr lang="en-US" sz="1200" b="0" i="0" kern="1200" dirty="0">
                <a:solidFill>
                  <a:schemeClr val="tx1"/>
                </a:solidFill>
                <a:effectLst/>
                <a:latin typeface="Times New Roman" pitchFamily="18" charset="0"/>
                <a:ea typeface="+mn-ea"/>
                <a:cs typeface="+mn-cs"/>
              </a:rPr>
              <a:t> (less RAM is required for application to run).</a:t>
            </a:r>
          </a:p>
          <a:p>
            <a:br>
              <a:rPr lang="en-US" dirty="0"/>
            </a:br>
            <a:r>
              <a:rPr lang="en-US" sz="1200" b="1" i="0" kern="1200" dirty="0">
                <a:solidFill>
                  <a:schemeClr val="tx1"/>
                </a:solidFill>
                <a:effectLst/>
                <a:latin typeface="Times New Roman" pitchFamily="18" charset="0"/>
                <a:ea typeface="+mn-ea"/>
                <a:cs typeface="+mn-cs"/>
              </a:rPr>
              <a:t>Drawbacks of ART</a:t>
            </a:r>
          </a:p>
          <a:p>
            <a:r>
              <a:rPr lang="en-US" sz="1200" b="0" i="0" kern="1200" dirty="0">
                <a:solidFill>
                  <a:schemeClr val="tx1"/>
                </a:solidFill>
                <a:effectLst/>
                <a:latin typeface="Times New Roman" pitchFamily="18" charset="0"/>
                <a:ea typeface="+mn-ea"/>
                <a:cs typeface="+mn-cs"/>
              </a:rPr>
              <a:t>As </a:t>
            </a:r>
            <a:r>
              <a:rPr lang="en-US" sz="1200" b="0" i="0" kern="1200" dirty="0" err="1">
                <a:solidFill>
                  <a:schemeClr val="tx1"/>
                </a:solidFill>
                <a:effectLst/>
                <a:latin typeface="Times New Roman" pitchFamily="18" charset="0"/>
                <a:ea typeface="+mn-ea"/>
                <a:cs typeface="+mn-cs"/>
              </a:rPr>
              <a:t>dex</a:t>
            </a:r>
            <a:r>
              <a:rPr lang="en-US" sz="1200" b="0" i="0" kern="1200" dirty="0">
                <a:solidFill>
                  <a:schemeClr val="tx1"/>
                </a:solidFill>
                <a:effectLst/>
                <a:latin typeface="Times New Roman" pitchFamily="18" charset="0"/>
                <a:ea typeface="+mn-ea"/>
                <a:cs typeface="+mn-cs"/>
              </a:rPr>
              <a:t> bytecodes are converted to native machine code on installation itself, </a:t>
            </a:r>
            <a:r>
              <a:rPr lang="en-US" sz="1200" b="1" i="0" kern="1200" dirty="0">
                <a:solidFill>
                  <a:schemeClr val="tx1"/>
                </a:solidFill>
                <a:effectLst/>
                <a:latin typeface="Times New Roman" pitchFamily="18" charset="0"/>
                <a:ea typeface="+mn-ea"/>
                <a:cs typeface="+mn-cs"/>
              </a:rPr>
              <a:t>installation takes more time.</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As the native machine code generated on installation is stored in internal storage,</a:t>
            </a:r>
            <a:r>
              <a:rPr lang="en-US" sz="1200" b="1" i="0" kern="1200" dirty="0">
                <a:solidFill>
                  <a:schemeClr val="tx1"/>
                </a:solidFill>
                <a:effectLst/>
                <a:latin typeface="Times New Roman" pitchFamily="18" charset="0"/>
                <a:ea typeface="+mn-ea"/>
                <a:cs typeface="+mn-cs"/>
              </a:rPr>
              <a:t> more internal storage is required.</a:t>
            </a:r>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E092C82-A823-4EE2-A2AE-FA50496CEB1C}" type="slidenum">
              <a:rPr lang="ar-SA" smtClean="0"/>
              <a:pPr/>
              <a:t>41</a:t>
            </a:fld>
            <a:endParaRPr lang="en-US"/>
          </a:p>
        </p:txBody>
      </p:sp>
    </p:spTree>
    <p:extLst>
      <p:ext uri="{BB962C8B-B14F-4D97-AF65-F5344CB8AC3E}">
        <p14:creationId xmlns:p14="http://schemas.microsoft.com/office/powerpoint/2010/main" val="58537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3"/>
            <a:ext cx="7848600" cy="1927225"/>
          </a:xfrm>
        </p:spPr>
        <p:txBody>
          <a:bodyPr anchor="b">
            <a:noAutofit/>
          </a:bodyPr>
          <a:lstStyle>
            <a:lvl1pPr>
              <a:defRPr sz="5400" cap="all" baseline="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57200" y="1371600"/>
            <a:ext cx="8229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0"/>
            <a:ext cx="1447800" cy="347472"/>
          </a:xfrm>
        </p:spPr>
        <p:txBody>
          <a:bodyPr/>
          <a:lstStyle/>
          <a:p>
            <a:r>
              <a:rPr lang="en-US"/>
              <a:t>15/9/2012</a:t>
            </a:r>
          </a:p>
        </p:txBody>
      </p:sp>
      <p:sp>
        <p:nvSpPr>
          <p:cNvPr id="5" name="Footer Placeholder 4"/>
          <p:cNvSpPr>
            <a:spLocks noGrp="1"/>
          </p:cNvSpPr>
          <p:nvPr>
            <p:ph type="ftr" sz="quarter" idx="11"/>
          </p:nvPr>
        </p:nvSpPr>
        <p:spPr>
          <a:xfrm>
            <a:off x="1964549" y="0"/>
            <a:ext cx="5655451" cy="347472"/>
          </a:xfrm>
        </p:spPr>
        <p:txBody>
          <a:bodyPr/>
          <a:lstStyle>
            <a:lvl1pPr>
              <a:defRPr b="1" i="1"/>
            </a:lvl1pPr>
          </a:lstStyle>
          <a:p>
            <a:r>
              <a:rPr lang="en-US"/>
              <a:t>Introduction to Computers &amp; Applications</a:t>
            </a:r>
            <a:endParaRPr lang="en-US" dirty="0"/>
          </a:p>
        </p:txBody>
      </p:sp>
      <p:sp>
        <p:nvSpPr>
          <p:cNvPr id="6" name="Slide Number Placeholder 5"/>
          <p:cNvSpPr>
            <a:spLocks noGrp="1"/>
          </p:cNvSpPr>
          <p:nvPr>
            <p:ph type="sldNum" sz="quarter" idx="12"/>
          </p:nvPr>
        </p:nvSpPr>
        <p:spPr/>
        <p:txBody>
          <a:bodyPr/>
          <a:lstStyle>
            <a:lvl1pPr algn="r">
              <a:defRPr/>
            </a:lvl1pPr>
          </a:lstStyle>
          <a:p>
            <a:fld id="{21C64BBB-500E-4E16-B6ED-B24C2577B26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1"/>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7"/>
            <a:ext cx="7772400" cy="1500187"/>
          </a:xfrm>
        </p:spPr>
        <p:txBody>
          <a:bodyPr anchor="t">
            <a:normAutofit/>
          </a:bodyPr>
          <a:lstStyle>
            <a:lvl1pPr marL="0" indent="0">
              <a:buNone/>
              <a:defRPr sz="2400">
                <a:solidFill>
                  <a:schemeClr val="tx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15/9/2012</a:t>
            </a:r>
          </a:p>
        </p:txBody>
      </p:sp>
      <p:sp>
        <p:nvSpPr>
          <p:cNvPr id="5" name="Footer Placeholder 4"/>
          <p:cNvSpPr>
            <a:spLocks noGrp="1"/>
          </p:cNvSpPr>
          <p:nvPr>
            <p:ph type="ftr" sz="quarter" idx="11"/>
          </p:nvPr>
        </p:nvSpPr>
        <p:spPr/>
        <p:txBody>
          <a:bodyPr/>
          <a:lstStyle/>
          <a:p>
            <a:r>
              <a:rPr lang="en-US"/>
              <a:t>Introduction to Computers &amp; Applications</a:t>
            </a:r>
          </a:p>
        </p:txBody>
      </p:sp>
      <p:sp>
        <p:nvSpPr>
          <p:cNvPr id="6" name="Slide Number Placeholder 5"/>
          <p:cNvSpPr>
            <a:spLocks noGrp="1"/>
          </p:cNvSpPr>
          <p:nvPr>
            <p:ph type="sldNum" sz="quarter" idx="12"/>
          </p:nvPr>
        </p:nvSpPr>
        <p:spPr/>
        <p:txBody>
          <a:bodyPr/>
          <a:lstStyle/>
          <a:p>
            <a:fld id="{21C64BBB-500E-4E16-B6ED-B24C2577B26F}"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15/9/2012</a:t>
            </a:r>
          </a:p>
        </p:txBody>
      </p:sp>
      <p:sp>
        <p:nvSpPr>
          <p:cNvPr id="6" name="Footer Placeholder 5"/>
          <p:cNvSpPr>
            <a:spLocks noGrp="1"/>
          </p:cNvSpPr>
          <p:nvPr>
            <p:ph type="ftr" sz="quarter" idx="11"/>
          </p:nvPr>
        </p:nvSpPr>
        <p:spPr/>
        <p:txBody>
          <a:bodyPr/>
          <a:lstStyle/>
          <a:p>
            <a:r>
              <a:rPr lang="en-US"/>
              <a:t>Introduction to Computers &amp; Applications</a:t>
            </a:r>
          </a:p>
        </p:txBody>
      </p:sp>
      <p:sp>
        <p:nvSpPr>
          <p:cNvPr id="7" name="Slide Number Placeholder 6"/>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15/9/2012</a:t>
            </a:r>
          </a:p>
        </p:txBody>
      </p:sp>
      <p:sp>
        <p:nvSpPr>
          <p:cNvPr id="8" name="Footer Placeholder 7"/>
          <p:cNvSpPr>
            <a:spLocks noGrp="1"/>
          </p:cNvSpPr>
          <p:nvPr>
            <p:ph type="ftr" sz="quarter" idx="11"/>
          </p:nvPr>
        </p:nvSpPr>
        <p:spPr/>
        <p:txBody>
          <a:bodyPr/>
          <a:lstStyle/>
          <a:p>
            <a:r>
              <a:rPr lang="en-US"/>
              <a:t>Introduction to Computers &amp; Applications</a:t>
            </a:r>
          </a:p>
        </p:txBody>
      </p:sp>
      <p:sp>
        <p:nvSpPr>
          <p:cNvPr id="9" name="Slide Number Placeholder 8"/>
          <p:cNvSpPr>
            <a:spLocks noGrp="1"/>
          </p:cNvSpPr>
          <p:nvPr>
            <p:ph type="sldNum" sz="quarter" idx="12"/>
          </p:nvPr>
        </p:nvSpPr>
        <p:spPr/>
        <p:txBody>
          <a:bodyPr/>
          <a:lstStyle/>
          <a:p>
            <a:fld id="{21C64BBB-500E-4E16-B6ED-B24C2577B26F}" type="slidenum">
              <a:rPr lang="en-US" smtClean="0"/>
              <a:t>‹#›</a:t>
            </a:fld>
            <a:endParaRPr lang="en-US"/>
          </a:p>
        </p:txBody>
      </p:sp>
      <p:cxnSp>
        <p:nvCxnSpPr>
          <p:cNvPr id="11" name="Straight Connector 10"/>
          <p:cNvCxnSpPr/>
          <p:nvPr/>
        </p:nvCxnSpPr>
        <p:spPr>
          <a:xfrm rot="5400000">
            <a:off x="2217817" y="4045823"/>
            <a:ext cx="4709160" cy="79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15/9/2012</a:t>
            </a:r>
          </a:p>
        </p:txBody>
      </p:sp>
      <p:sp>
        <p:nvSpPr>
          <p:cNvPr id="4" name="Footer Placeholder 3"/>
          <p:cNvSpPr>
            <a:spLocks noGrp="1"/>
          </p:cNvSpPr>
          <p:nvPr>
            <p:ph type="ftr" sz="quarter" idx="11"/>
          </p:nvPr>
        </p:nvSpPr>
        <p:spPr/>
        <p:txBody>
          <a:bodyPr/>
          <a:lstStyle/>
          <a:p>
            <a:r>
              <a:rPr lang="en-US"/>
              <a:t>Introduction to Computers &amp; Applications</a:t>
            </a:r>
          </a:p>
        </p:txBody>
      </p:sp>
      <p:sp>
        <p:nvSpPr>
          <p:cNvPr id="5" name="Slide Number Placeholder 4"/>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15/9/2012</a:t>
            </a:r>
          </a:p>
        </p:txBody>
      </p:sp>
      <p:sp>
        <p:nvSpPr>
          <p:cNvPr id="3" name="Footer Placeholder 2"/>
          <p:cNvSpPr>
            <a:spLocks noGrp="1"/>
          </p:cNvSpPr>
          <p:nvPr>
            <p:ph type="ftr" sz="quarter" idx="11"/>
          </p:nvPr>
        </p:nvSpPr>
        <p:spPr/>
        <p:txBody>
          <a:bodyPr/>
          <a:lstStyle/>
          <a:p>
            <a:r>
              <a:rPr lang="en-US"/>
              <a:t>Introduction to Computers &amp; Applications</a:t>
            </a:r>
          </a:p>
        </p:txBody>
      </p:sp>
      <p:sp>
        <p:nvSpPr>
          <p:cNvPr id="4" name="Slide Number Placeholder 3"/>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5"/>
            <a:ext cx="2139696" cy="4243615"/>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15/9/2012</a:t>
            </a:r>
          </a:p>
        </p:txBody>
      </p:sp>
      <p:sp>
        <p:nvSpPr>
          <p:cNvPr id="6" name="Footer Placeholder 5"/>
          <p:cNvSpPr>
            <a:spLocks noGrp="1"/>
          </p:cNvSpPr>
          <p:nvPr>
            <p:ph type="ftr" sz="quarter" idx="11"/>
          </p:nvPr>
        </p:nvSpPr>
        <p:spPr/>
        <p:txBody>
          <a:bodyPr/>
          <a:lstStyle/>
          <a:p>
            <a:r>
              <a:rPr lang="en-US"/>
              <a:t>Introduction to Computers &amp; Applications</a:t>
            </a:r>
          </a:p>
        </p:txBody>
      </p:sp>
      <p:sp>
        <p:nvSpPr>
          <p:cNvPr id="7" name="Slide Number Placeholder 6"/>
          <p:cNvSpPr>
            <a:spLocks noGrp="1"/>
          </p:cNvSpPr>
          <p:nvPr>
            <p:ph type="sldNum" sz="quarter" idx="12"/>
          </p:nvPr>
        </p:nvSpPr>
        <p:spPr/>
        <p:txBody>
          <a:bodyPr/>
          <a:lstStyle/>
          <a:p>
            <a:fld id="{21C64BBB-500E-4E16-B6ED-B24C2577B26F}" type="slidenum">
              <a:rPr lang="en-US" smtClean="0"/>
              <a:t>‹#›</a:t>
            </a:fld>
            <a:endParaRPr lang="en-US"/>
          </a:p>
        </p:txBody>
      </p:sp>
      <p:cxnSp>
        <p:nvCxnSpPr>
          <p:cNvPr id="9" name="Straight Connector 8"/>
          <p:cNvCxnSpPr/>
          <p:nvPr/>
        </p:nvCxnSpPr>
        <p:spPr>
          <a:xfrm rot="5400000">
            <a:off x="-13116" y="3580208"/>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2"/>
            <a:ext cx="5904391"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15/9/2012</a:t>
            </a:r>
          </a:p>
        </p:txBody>
      </p:sp>
      <p:sp>
        <p:nvSpPr>
          <p:cNvPr id="6" name="Footer Placeholder 5"/>
          <p:cNvSpPr>
            <a:spLocks noGrp="1"/>
          </p:cNvSpPr>
          <p:nvPr>
            <p:ph type="ftr" sz="quarter" idx="11"/>
          </p:nvPr>
        </p:nvSpPr>
        <p:spPr/>
        <p:txBody>
          <a:bodyPr/>
          <a:lstStyle/>
          <a:p>
            <a:r>
              <a:rPr lang="en-US"/>
              <a:t>Introduction to Computers &amp; Applications</a:t>
            </a:r>
          </a:p>
        </p:txBody>
      </p:sp>
      <p:sp>
        <p:nvSpPr>
          <p:cNvPr id="7" name="Slide Number Placeholder 6"/>
          <p:cNvSpPr>
            <a:spLocks noGrp="1"/>
          </p:cNvSpPr>
          <p:nvPr>
            <p:ph type="sldNum" sz="quarter" idx="12"/>
          </p:nvPr>
        </p:nvSpPr>
        <p:spPr/>
        <p:txBody>
          <a:bodyPr/>
          <a:lstStyle/>
          <a:p>
            <a:fld id="{21C64BBB-500E-4E16-B6ED-B24C2577B2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a:t>15/9/2012</a:t>
            </a: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t>Introduction to Computers &amp; Applications</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1C64BBB-500E-4E16-B6ED-B24C2577B26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377" rtl="0" eaLnBrk="1" latinLnBrk="0" hangingPunct="1">
        <a:spcBef>
          <a:spcPct val="0"/>
        </a:spcBef>
        <a:buNone/>
        <a:defRPr sz="4000" b="0" i="0" u="none" kern="1200" spc="-100" baseline="0">
          <a:solidFill>
            <a:schemeClr val="tx2"/>
          </a:solidFill>
          <a:latin typeface="+mj-lt"/>
          <a:ea typeface="+mj-ea"/>
          <a:cs typeface="+mj-cs"/>
        </a:defRPr>
      </a:lvl1pPr>
    </p:titleStyle>
    <p:body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android.com/sdk/index.html" TargetMode="External"/><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2133600"/>
            <a:ext cx="8686800" cy="1143000"/>
          </a:xfrm>
        </p:spPr>
        <p:txBody>
          <a:bodyPr/>
          <a:lstStyle/>
          <a:p>
            <a:pPr algn="ctr"/>
            <a:r>
              <a:rPr lang="en-US" sz="3200" b="1" dirty="0">
                <a:solidFill>
                  <a:srgbClr val="C00000"/>
                </a:solidFill>
                <a:effectLst>
                  <a:innerShdw blurRad="63500" dist="50800">
                    <a:prstClr val="black">
                      <a:alpha val="50000"/>
                    </a:prstClr>
                  </a:innerShdw>
                </a:effectLst>
              </a:rPr>
              <a:t>IT420: Selected Topics</a:t>
            </a:r>
            <a:br>
              <a:rPr lang="en-US" sz="3200" b="1" dirty="0">
                <a:solidFill>
                  <a:srgbClr val="C00000"/>
                </a:solidFill>
                <a:effectLst>
                  <a:innerShdw blurRad="63500" dist="50800">
                    <a:prstClr val="black">
                      <a:alpha val="50000"/>
                    </a:prstClr>
                  </a:innerShdw>
                </a:effectLst>
              </a:rPr>
            </a:br>
            <a:r>
              <a:rPr lang="en-US" sz="3200" cap="none" dirty="0">
                <a:solidFill>
                  <a:srgbClr val="C00000"/>
                </a:solidFill>
                <a:effectLst>
                  <a:innerShdw blurRad="63500" dist="50800">
                    <a:prstClr val="black">
                      <a:alpha val="50000"/>
                    </a:prstClr>
                  </a:innerShdw>
                </a:effectLst>
              </a:rPr>
              <a:t>Mobile Application Development</a:t>
            </a:r>
          </a:p>
        </p:txBody>
      </p:sp>
      <p:sp>
        <p:nvSpPr>
          <p:cNvPr id="2051" name="Rectangle 3"/>
          <p:cNvSpPr>
            <a:spLocks noGrp="1" noChangeArrowheads="1"/>
          </p:cNvSpPr>
          <p:nvPr>
            <p:ph type="subTitle" idx="1"/>
          </p:nvPr>
        </p:nvSpPr>
        <p:spPr>
          <a:xfrm>
            <a:off x="1371600" y="3886200"/>
            <a:ext cx="6400800" cy="1219200"/>
          </a:xfrm>
        </p:spPr>
        <p:txBody>
          <a:bodyPr/>
          <a:lstStyle/>
          <a:p>
            <a:pPr algn="ctr" eaLnBrk="1" hangingPunct="1"/>
            <a:r>
              <a:rPr lang="en-US" sz="3200" dirty="0">
                <a:effectLst>
                  <a:outerShdw blurRad="38100" dist="38100" dir="2700000" algn="tl">
                    <a:srgbClr val="808080"/>
                  </a:outerShdw>
                </a:effectLst>
              </a:rPr>
              <a:t>Lecture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990600"/>
          </a:xfrm>
        </p:spPr>
        <p:txBody>
          <a:bodyPr/>
          <a:lstStyle/>
          <a:p>
            <a:pPr algn="ctr"/>
            <a:r>
              <a:rPr lang="en-US" dirty="0"/>
              <a:t>Android Platform Architecture</a:t>
            </a:r>
          </a:p>
        </p:txBody>
      </p:sp>
    </p:spTree>
    <p:extLst>
      <p:ext uri="{BB962C8B-B14F-4D97-AF65-F5344CB8AC3E}">
        <p14:creationId xmlns:p14="http://schemas.microsoft.com/office/powerpoint/2010/main" val="3574619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descr="https://developer.android.com/guide/platform/images/android-stack_2x.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381000"/>
            <a:ext cx="4430667"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86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Platform Architecture</a:t>
            </a:r>
          </a:p>
        </p:txBody>
      </p:sp>
      <p:sp>
        <p:nvSpPr>
          <p:cNvPr id="3" name="Content Placeholder 2"/>
          <p:cNvSpPr>
            <a:spLocks noGrp="1"/>
          </p:cNvSpPr>
          <p:nvPr>
            <p:ph idx="1"/>
          </p:nvPr>
        </p:nvSpPr>
        <p:spPr/>
        <p:txBody>
          <a:bodyPr/>
          <a:lstStyle/>
          <a:p>
            <a:r>
              <a:rPr lang="en-US" dirty="0">
                <a:solidFill>
                  <a:schemeClr val="tx2"/>
                </a:solidFill>
              </a:rPr>
              <a:t>Linux kernel</a:t>
            </a:r>
            <a:r>
              <a:rPr lang="en-US" dirty="0"/>
              <a:t>: This is the kernel on which Android is based. This layer contains all the low-level device drivers for the various hardware components of an Android device.</a:t>
            </a:r>
          </a:p>
          <a:p>
            <a:r>
              <a:rPr lang="en-US" dirty="0"/>
              <a:t>The Android Runtime (ART) relies on the Linux kernel for underlying functionalities such as threading and low-level memory management</a:t>
            </a:r>
          </a:p>
        </p:txBody>
      </p:sp>
    </p:spTree>
    <p:extLst>
      <p:ext uri="{BB962C8B-B14F-4D97-AF65-F5344CB8AC3E}">
        <p14:creationId xmlns:p14="http://schemas.microsoft.com/office/powerpoint/2010/main" val="2429632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Platform Architecture</a:t>
            </a:r>
          </a:p>
        </p:txBody>
      </p:sp>
      <p:sp>
        <p:nvSpPr>
          <p:cNvPr id="3" name="Content Placeholder 2"/>
          <p:cNvSpPr>
            <a:spLocks noGrp="1"/>
          </p:cNvSpPr>
          <p:nvPr>
            <p:ph idx="1"/>
          </p:nvPr>
        </p:nvSpPr>
        <p:spPr/>
        <p:txBody>
          <a:bodyPr/>
          <a:lstStyle/>
          <a:p>
            <a:r>
              <a:rPr lang="en-US" dirty="0">
                <a:solidFill>
                  <a:schemeClr val="tx2"/>
                </a:solidFill>
              </a:rPr>
              <a:t>Hardware Abstraction Layer</a:t>
            </a:r>
            <a:r>
              <a:rPr lang="en-US" dirty="0"/>
              <a:t>: provides standard interfaces that expose device hardware capabilities to the higher-level Java API framework. </a:t>
            </a:r>
          </a:p>
          <a:p>
            <a:r>
              <a:rPr lang="en-US" dirty="0"/>
              <a:t>The HAL consists of multiple library modules, each of which implements an interface for a specific type of hardware component, such as the camera or </a:t>
            </a:r>
            <a:r>
              <a:rPr lang="en-US" dirty="0" err="1"/>
              <a:t>bluetooth</a:t>
            </a:r>
            <a:r>
              <a:rPr lang="en-US" dirty="0"/>
              <a:t> module</a:t>
            </a:r>
          </a:p>
        </p:txBody>
      </p:sp>
    </p:spTree>
    <p:extLst>
      <p:ext uri="{BB962C8B-B14F-4D97-AF65-F5344CB8AC3E}">
        <p14:creationId xmlns:p14="http://schemas.microsoft.com/office/powerpoint/2010/main" val="1026580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Android</a:t>
            </a:r>
          </a:p>
        </p:txBody>
      </p:sp>
      <p:sp>
        <p:nvSpPr>
          <p:cNvPr id="3" name="Content Placeholder 2"/>
          <p:cNvSpPr>
            <a:spLocks noGrp="1"/>
          </p:cNvSpPr>
          <p:nvPr>
            <p:ph idx="1"/>
          </p:nvPr>
        </p:nvSpPr>
        <p:spPr/>
        <p:txBody>
          <a:bodyPr>
            <a:normAutofit/>
          </a:bodyPr>
          <a:lstStyle/>
          <a:p>
            <a:r>
              <a:rPr lang="en-US" dirty="0">
                <a:solidFill>
                  <a:schemeClr val="tx2"/>
                </a:solidFill>
              </a:rPr>
              <a:t>Android runtime</a:t>
            </a:r>
            <a:r>
              <a:rPr lang="en-US" dirty="0"/>
              <a:t>: ART is the next version of Dalvik. Dalvik is the runtime, bytecode, and VM used by the Android system for running Android applications.</a:t>
            </a:r>
          </a:p>
          <a:p>
            <a:r>
              <a:rPr lang="en-US" dirty="0"/>
              <a:t>ART has two main features compared to Dalvik:</a:t>
            </a:r>
          </a:p>
          <a:p>
            <a:r>
              <a:rPr lang="en-US" dirty="0"/>
              <a:t>Ahead-of-Time (AOT) compilation, which improves speed (particularly startup time) and reduces memory footprint (no just-in-time (JIT) compilation)</a:t>
            </a:r>
          </a:p>
          <a:p>
            <a:r>
              <a:rPr lang="en-US" dirty="0"/>
              <a:t>Improved Garbage Collection (GC)</a:t>
            </a:r>
          </a:p>
          <a:p>
            <a:r>
              <a:rPr lang="en-US" dirty="0"/>
              <a:t>AOT means your apps are compiled to native code once. What is stored on your phone and run is effectively native, not bytecode</a:t>
            </a:r>
          </a:p>
          <a:p>
            <a:endParaRPr lang="en-US" dirty="0"/>
          </a:p>
        </p:txBody>
      </p:sp>
    </p:spTree>
    <p:extLst>
      <p:ext uri="{BB962C8B-B14F-4D97-AF65-F5344CB8AC3E}">
        <p14:creationId xmlns:p14="http://schemas.microsoft.com/office/powerpoint/2010/main" val="13485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Android</a:t>
            </a:r>
          </a:p>
        </p:txBody>
      </p:sp>
      <p:sp>
        <p:nvSpPr>
          <p:cNvPr id="3" name="Content Placeholder 2"/>
          <p:cNvSpPr>
            <a:spLocks noGrp="1"/>
          </p:cNvSpPr>
          <p:nvPr>
            <p:ph idx="1"/>
          </p:nvPr>
        </p:nvSpPr>
        <p:spPr/>
        <p:txBody>
          <a:bodyPr>
            <a:normAutofit/>
          </a:bodyPr>
          <a:lstStyle/>
          <a:p>
            <a:r>
              <a:rPr lang="en-US" dirty="0">
                <a:solidFill>
                  <a:schemeClr val="tx2"/>
                </a:solidFill>
              </a:rPr>
              <a:t>Native C/C++ Libraries</a:t>
            </a:r>
            <a:r>
              <a:rPr lang="en-US" dirty="0"/>
              <a:t>: Many core Android system components and services, such as ART and HAL, are built from native code that require native libraries written in C and C++ (OpenGL API to add support for drawing and manipulating 2D and 3D graphics in your app.)</a:t>
            </a:r>
          </a:p>
          <a:p>
            <a:r>
              <a:rPr lang="en-US" dirty="0"/>
              <a:t>If you are developing an app that requires C or C++ code, you can use the Android NDK to access some of these native platform libraries directly from your native code.</a:t>
            </a:r>
          </a:p>
        </p:txBody>
      </p:sp>
    </p:spTree>
    <p:extLst>
      <p:ext uri="{BB962C8B-B14F-4D97-AF65-F5344CB8AC3E}">
        <p14:creationId xmlns:p14="http://schemas.microsoft.com/office/powerpoint/2010/main" val="380548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Android</a:t>
            </a:r>
          </a:p>
        </p:txBody>
      </p:sp>
      <p:sp>
        <p:nvSpPr>
          <p:cNvPr id="3" name="Content Placeholder 2"/>
          <p:cNvSpPr>
            <a:spLocks noGrp="1"/>
          </p:cNvSpPr>
          <p:nvPr>
            <p:ph idx="1"/>
          </p:nvPr>
        </p:nvSpPr>
        <p:spPr/>
        <p:txBody>
          <a:bodyPr/>
          <a:lstStyle/>
          <a:p>
            <a:r>
              <a:rPr lang="en-US" dirty="0">
                <a:solidFill>
                  <a:schemeClr val="tx2"/>
                </a:solidFill>
              </a:rPr>
              <a:t>Java API Framework</a:t>
            </a:r>
            <a:r>
              <a:rPr lang="en-US" dirty="0"/>
              <a:t>: Exposes the various capabilities of the Android OS to application developers so that they can make use of them in their applications.</a:t>
            </a:r>
          </a:p>
          <a:p>
            <a:r>
              <a:rPr lang="en-US" dirty="0">
                <a:solidFill>
                  <a:schemeClr val="tx2"/>
                </a:solidFill>
              </a:rPr>
              <a:t>System Apps</a:t>
            </a:r>
            <a:r>
              <a:rPr lang="en-US" dirty="0"/>
              <a:t>: At this top layer, you will find applications that ship with the Android device (such as Phone, Contacts, Browser, etc.), as well as applications that you download and install from the Android Market. </a:t>
            </a:r>
          </a:p>
          <a:p>
            <a:pPr lvl="1"/>
            <a:r>
              <a:rPr lang="en-US" dirty="0"/>
              <a:t>Any applications that you write are located at this layer.</a:t>
            </a:r>
          </a:p>
          <a:p>
            <a:endParaRPr lang="en-US" dirty="0"/>
          </a:p>
        </p:txBody>
      </p:sp>
    </p:spTree>
    <p:extLst>
      <p:ext uri="{BB962C8B-B14F-4D97-AF65-F5344CB8AC3E}">
        <p14:creationId xmlns:p14="http://schemas.microsoft.com/office/powerpoint/2010/main" val="558108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685800"/>
          </a:xfrm>
        </p:spPr>
        <p:txBody>
          <a:bodyPr/>
          <a:lstStyle/>
          <a:p>
            <a:pPr algn="ctr"/>
            <a:r>
              <a:rPr lang="en-US" b="1" dirty="0"/>
              <a:t>Android Demo</a:t>
            </a:r>
          </a:p>
        </p:txBody>
      </p:sp>
    </p:spTree>
    <p:extLst>
      <p:ext uri="{BB962C8B-B14F-4D97-AF65-F5344CB8AC3E}">
        <p14:creationId xmlns:p14="http://schemas.microsoft.com/office/powerpoint/2010/main" val="1907091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Devices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05014" y="4582831"/>
            <a:ext cx="2609572" cy="1738312"/>
          </a:xfrm>
          <a:prstGeom prst="rect">
            <a:avLst/>
          </a:prstGeom>
        </p:spPr>
      </p:pic>
      <p:pic>
        <p:nvPicPr>
          <p:cNvPr id="7" name="Picture 6"/>
          <p:cNvPicPr>
            <a:picLocks noChangeAspect="1"/>
          </p:cNvPicPr>
          <p:nvPr/>
        </p:nvPicPr>
        <p:blipFill>
          <a:blip r:embed="rId3"/>
          <a:stretch>
            <a:fillRect/>
          </a:stretch>
        </p:blipFill>
        <p:spPr>
          <a:xfrm>
            <a:off x="4648200" y="1374058"/>
            <a:ext cx="4038600" cy="4038600"/>
          </a:xfrm>
          <a:prstGeom prst="rect">
            <a:avLst/>
          </a:prstGeom>
        </p:spPr>
      </p:pic>
      <p:pic>
        <p:nvPicPr>
          <p:cNvPr id="6" name="Picture 5"/>
          <p:cNvPicPr>
            <a:picLocks noChangeAspect="1"/>
          </p:cNvPicPr>
          <p:nvPr/>
        </p:nvPicPr>
        <p:blipFill>
          <a:blip r:embed="rId4"/>
          <a:stretch>
            <a:fillRect/>
          </a:stretch>
        </p:blipFill>
        <p:spPr>
          <a:xfrm>
            <a:off x="3962400" y="4467302"/>
            <a:ext cx="1890712" cy="1890712"/>
          </a:xfrm>
          <a:prstGeom prst="rect">
            <a:avLst/>
          </a:prstGeom>
        </p:spPr>
      </p:pic>
      <p:pic>
        <p:nvPicPr>
          <p:cNvPr id="1026" name="Picture 2" descr="https://mozorg.cdn.mozilla.net/media/img/firefox/android/phone-tablet.df5f2b47779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796" y="1455060"/>
            <a:ext cx="3649504"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51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Phones &amp; Tablets</a:t>
            </a:r>
          </a:p>
        </p:txBody>
      </p:sp>
      <p:sp>
        <p:nvSpPr>
          <p:cNvPr id="3" name="Content Placeholder 2"/>
          <p:cNvSpPr>
            <a:spLocks noGrp="1"/>
          </p:cNvSpPr>
          <p:nvPr>
            <p:ph idx="1"/>
          </p:nvPr>
        </p:nvSpPr>
        <p:spPr/>
        <p:txBody>
          <a:bodyPr/>
          <a:lstStyle/>
          <a:p>
            <a:r>
              <a:rPr lang="en-US" dirty="0"/>
              <a:t>Home, All Apps, and Recent</a:t>
            </a:r>
          </a:p>
        </p:txBody>
      </p:sp>
      <p:pic>
        <p:nvPicPr>
          <p:cNvPr id="1026" name="Picture 2" descr="https://developer.android.com/design/media/ui_overview_all_ap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752725"/>
            <a:ext cx="2095500" cy="37242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26026" y="2752725"/>
            <a:ext cx="2095500" cy="3724275"/>
          </a:xfrm>
          <a:prstGeom prst="rect">
            <a:avLst/>
          </a:prstGeom>
        </p:spPr>
      </p:pic>
      <p:pic>
        <p:nvPicPr>
          <p:cNvPr id="5" name="Picture 4"/>
          <p:cNvPicPr>
            <a:picLocks noChangeAspect="1"/>
          </p:cNvPicPr>
          <p:nvPr/>
        </p:nvPicPr>
        <p:blipFill>
          <a:blip r:embed="rId5"/>
          <a:stretch>
            <a:fillRect/>
          </a:stretch>
        </p:blipFill>
        <p:spPr>
          <a:xfrm>
            <a:off x="6757219" y="2750267"/>
            <a:ext cx="2095500" cy="3724275"/>
          </a:xfrm>
          <a:prstGeom prst="rect">
            <a:avLst/>
          </a:prstGeom>
        </p:spPr>
      </p:pic>
    </p:spTree>
    <p:extLst>
      <p:ext uri="{BB962C8B-B14F-4D97-AF65-F5344CB8AC3E}">
        <p14:creationId xmlns:p14="http://schemas.microsoft.com/office/powerpoint/2010/main" val="36545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Lecturer Details</a:t>
            </a:r>
          </a:p>
        </p:txBody>
      </p:sp>
      <p:sp>
        <p:nvSpPr>
          <p:cNvPr id="3" name="Content Placeholder 2"/>
          <p:cNvSpPr>
            <a:spLocks noGrp="1"/>
          </p:cNvSpPr>
          <p:nvPr>
            <p:ph idx="1"/>
          </p:nvPr>
        </p:nvSpPr>
        <p:spPr/>
        <p:txBody>
          <a:bodyPr/>
          <a:lstStyle/>
          <a:p>
            <a:r>
              <a:rPr lang="en-US" dirty="0"/>
              <a:t>Dr. </a:t>
            </a:r>
            <a:r>
              <a:rPr lang="en-US" dirty="0" err="1"/>
              <a:t>Walid</a:t>
            </a:r>
            <a:r>
              <a:rPr lang="en-US" dirty="0"/>
              <a:t> </a:t>
            </a:r>
            <a:r>
              <a:rPr lang="en-US" dirty="0" err="1"/>
              <a:t>Khedr</a:t>
            </a:r>
            <a:endParaRPr lang="en-US" dirty="0"/>
          </a:p>
          <a:p>
            <a:pPr lvl="1"/>
            <a:r>
              <a:rPr lang="en-US" dirty="0"/>
              <a:t>Email: wkhedr@fci.zu.edu.eg</a:t>
            </a:r>
          </a:p>
          <a:p>
            <a:pPr lvl="1"/>
            <a:r>
              <a:rPr lang="en-US" dirty="0"/>
              <a:t>Web: http://www.wikhedr.faculty.zu.edu.eg/</a:t>
            </a:r>
          </a:p>
          <a:p>
            <a:pPr lvl="1"/>
            <a:r>
              <a:rPr lang="en-US" dirty="0"/>
              <a:t>Department of Information Technology</a:t>
            </a:r>
          </a:p>
          <a:p>
            <a:pPr lvl="1"/>
            <a:r>
              <a:rPr lang="en-US" dirty="0"/>
              <a:t>Facebook Messenger:  m.me/</a:t>
            </a:r>
            <a:r>
              <a:rPr lang="en-US" dirty="0" err="1"/>
              <a:t>khedrw</a:t>
            </a:r>
            <a:endParaRPr lang="en-US" dirty="0"/>
          </a:p>
          <a:p>
            <a:pPr lvl="1"/>
            <a:endParaRPr lang="en-US" dirty="0"/>
          </a:p>
        </p:txBody>
      </p:sp>
    </p:spTree>
    <p:extLst>
      <p:ext uri="{BB962C8B-B14F-4D97-AF65-F5344CB8AC3E}">
        <p14:creationId xmlns:p14="http://schemas.microsoft.com/office/powerpoint/2010/main" val="2050838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Bars</a:t>
            </a:r>
          </a:p>
        </p:txBody>
      </p:sp>
      <p:sp>
        <p:nvSpPr>
          <p:cNvPr id="3" name="Content Placeholder 2"/>
          <p:cNvSpPr>
            <a:spLocks noGrp="1"/>
          </p:cNvSpPr>
          <p:nvPr>
            <p:ph idx="1"/>
          </p:nvPr>
        </p:nvSpPr>
        <p:spPr/>
        <p:txBody>
          <a:bodyPr/>
          <a:lstStyle/>
          <a:p>
            <a:r>
              <a:rPr lang="en-US" dirty="0"/>
              <a:t>Status Bar: Displays pending notifications</a:t>
            </a:r>
          </a:p>
          <a:p>
            <a:r>
              <a:rPr lang="en-US" dirty="0"/>
              <a:t>Navigation Bar: New for phones in Android 4.0, the navigation bar is present only on devices that don't have the traditional hardware keys. It houses the device navigation controls Back, Home, and Recent.</a:t>
            </a:r>
          </a:p>
        </p:txBody>
      </p:sp>
      <p:pic>
        <p:nvPicPr>
          <p:cNvPr id="4" name="Picture 3"/>
          <p:cNvPicPr>
            <a:picLocks noChangeAspect="1"/>
          </p:cNvPicPr>
          <p:nvPr/>
        </p:nvPicPr>
        <p:blipFill>
          <a:blip r:embed="rId2"/>
          <a:stretch>
            <a:fillRect/>
          </a:stretch>
        </p:blipFill>
        <p:spPr>
          <a:xfrm>
            <a:off x="1905000" y="3505200"/>
            <a:ext cx="4800600" cy="3232358"/>
          </a:xfrm>
          <a:prstGeom prst="rect">
            <a:avLst/>
          </a:prstGeom>
        </p:spPr>
      </p:pic>
    </p:spTree>
    <p:extLst>
      <p:ext uri="{BB962C8B-B14F-4D97-AF65-F5344CB8AC3E}">
        <p14:creationId xmlns:p14="http://schemas.microsoft.com/office/powerpoint/2010/main" val="28390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Notifications</a:t>
            </a:r>
          </a:p>
        </p:txBody>
      </p:sp>
      <p:sp>
        <p:nvSpPr>
          <p:cNvPr id="3" name="Content Placeholder 2"/>
          <p:cNvSpPr>
            <a:spLocks noGrp="1"/>
          </p:cNvSpPr>
          <p:nvPr>
            <p:ph idx="1"/>
          </p:nvPr>
        </p:nvSpPr>
        <p:spPr/>
        <p:txBody>
          <a:bodyPr/>
          <a:lstStyle/>
          <a:p>
            <a:r>
              <a:rPr lang="en-US" dirty="0"/>
              <a:t>Notifications are brief messages that users can access at any time from the status bar</a:t>
            </a:r>
          </a:p>
        </p:txBody>
      </p:sp>
      <p:pic>
        <p:nvPicPr>
          <p:cNvPr id="4" name="Picture 3"/>
          <p:cNvPicPr>
            <a:picLocks noChangeAspect="1"/>
          </p:cNvPicPr>
          <p:nvPr/>
        </p:nvPicPr>
        <p:blipFill>
          <a:blip r:embed="rId2"/>
          <a:stretch>
            <a:fillRect/>
          </a:stretch>
        </p:blipFill>
        <p:spPr>
          <a:xfrm>
            <a:off x="1066800" y="2438400"/>
            <a:ext cx="2057400" cy="3619500"/>
          </a:xfrm>
          <a:prstGeom prst="rect">
            <a:avLst/>
          </a:prstGeom>
        </p:spPr>
      </p:pic>
      <p:pic>
        <p:nvPicPr>
          <p:cNvPr id="5" name="Picture 4"/>
          <p:cNvPicPr>
            <a:picLocks noChangeAspect="1"/>
          </p:cNvPicPr>
          <p:nvPr/>
        </p:nvPicPr>
        <p:blipFill>
          <a:blip r:embed="rId3"/>
          <a:stretch>
            <a:fillRect/>
          </a:stretch>
        </p:blipFill>
        <p:spPr>
          <a:xfrm>
            <a:off x="3746090" y="2771775"/>
            <a:ext cx="4953000" cy="2952750"/>
          </a:xfrm>
          <a:prstGeom prst="rect">
            <a:avLst/>
          </a:prstGeom>
        </p:spPr>
      </p:pic>
    </p:spTree>
    <p:extLst>
      <p:ext uri="{BB962C8B-B14F-4D97-AF65-F5344CB8AC3E}">
        <p14:creationId xmlns:p14="http://schemas.microsoft.com/office/powerpoint/2010/main" val="88901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App UI</a:t>
            </a:r>
          </a:p>
        </p:txBody>
      </p:sp>
      <p:sp>
        <p:nvSpPr>
          <p:cNvPr id="3" name="Content Placeholder 2"/>
          <p:cNvSpPr>
            <a:spLocks noGrp="1"/>
          </p:cNvSpPr>
          <p:nvPr>
            <p:ph idx="1"/>
          </p:nvPr>
        </p:nvSpPr>
        <p:spPr>
          <a:xfrm>
            <a:off x="457200" y="1371600"/>
            <a:ext cx="4495800" cy="5105400"/>
          </a:xfrm>
        </p:spPr>
        <p:txBody>
          <a:bodyPr>
            <a:normAutofit/>
          </a:bodyPr>
          <a:lstStyle/>
          <a:p>
            <a:r>
              <a:rPr lang="en-US" dirty="0"/>
              <a:t>Action Bar: The command and control center for your app. </a:t>
            </a:r>
          </a:p>
          <a:p>
            <a:r>
              <a:rPr lang="en-US" dirty="0"/>
              <a:t>Navigation Drawer: If your app's structure is more complex, the navigation drawer can display the main navigation options. </a:t>
            </a:r>
          </a:p>
          <a:p>
            <a:r>
              <a:rPr lang="en-US" dirty="0"/>
              <a:t>Content Area: The space where the content of your app is displayed.</a:t>
            </a:r>
          </a:p>
        </p:txBody>
      </p:sp>
      <p:pic>
        <p:nvPicPr>
          <p:cNvPr id="4" name="Picture 3"/>
          <p:cNvPicPr>
            <a:picLocks noChangeAspect="1"/>
          </p:cNvPicPr>
          <p:nvPr/>
        </p:nvPicPr>
        <p:blipFill>
          <a:blip r:embed="rId2"/>
          <a:stretch>
            <a:fillRect/>
          </a:stretch>
        </p:blipFill>
        <p:spPr>
          <a:xfrm>
            <a:off x="5257800" y="2057400"/>
            <a:ext cx="3571875" cy="3086100"/>
          </a:xfrm>
          <a:prstGeom prst="rect">
            <a:avLst/>
          </a:prstGeom>
        </p:spPr>
      </p:pic>
    </p:spTree>
    <p:extLst>
      <p:ext uri="{BB962C8B-B14F-4D97-AF65-F5344CB8AC3E}">
        <p14:creationId xmlns:p14="http://schemas.microsoft.com/office/powerpoint/2010/main" val="1775304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Bar</a:t>
            </a:r>
          </a:p>
        </p:txBody>
      </p:sp>
      <p:pic>
        <p:nvPicPr>
          <p:cNvPr id="4" name="Content Placeholder 3"/>
          <p:cNvPicPr>
            <a:picLocks noGrp="1" noChangeAspect="1"/>
          </p:cNvPicPr>
          <p:nvPr>
            <p:ph idx="1"/>
          </p:nvPr>
        </p:nvPicPr>
        <p:blipFill>
          <a:blip r:embed="rId2"/>
          <a:stretch>
            <a:fillRect/>
          </a:stretch>
        </p:blipFill>
        <p:spPr>
          <a:xfrm>
            <a:off x="990600" y="1116545"/>
            <a:ext cx="7086600" cy="5676549"/>
          </a:xfrm>
          <a:prstGeom prst="rect">
            <a:avLst/>
          </a:prstGeom>
        </p:spPr>
      </p:pic>
    </p:spTree>
    <p:extLst>
      <p:ext uri="{BB962C8B-B14F-4D97-AF65-F5344CB8AC3E}">
        <p14:creationId xmlns:p14="http://schemas.microsoft.com/office/powerpoint/2010/main" val="77078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Bar</a:t>
            </a:r>
          </a:p>
        </p:txBody>
      </p:sp>
      <p:pic>
        <p:nvPicPr>
          <p:cNvPr id="4" name="Content Placeholder 3"/>
          <p:cNvPicPr>
            <a:picLocks noGrp="1" noChangeAspect="1"/>
          </p:cNvPicPr>
          <p:nvPr>
            <p:ph idx="1"/>
          </p:nvPr>
        </p:nvPicPr>
        <p:blipFill>
          <a:blip r:embed="rId2"/>
          <a:stretch>
            <a:fillRect/>
          </a:stretch>
        </p:blipFill>
        <p:spPr>
          <a:xfrm>
            <a:off x="537315" y="1371600"/>
            <a:ext cx="8069369" cy="5105400"/>
          </a:xfrm>
          <a:prstGeom prst="rect">
            <a:avLst/>
          </a:prstGeom>
        </p:spPr>
      </p:pic>
    </p:spTree>
    <p:extLst>
      <p:ext uri="{BB962C8B-B14F-4D97-AF65-F5344CB8AC3E}">
        <p14:creationId xmlns:p14="http://schemas.microsoft.com/office/powerpoint/2010/main" val="3354562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Structure</a:t>
            </a:r>
          </a:p>
        </p:txBody>
      </p:sp>
      <p:sp>
        <p:nvSpPr>
          <p:cNvPr id="3" name="Content Placeholder 2"/>
          <p:cNvSpPr>
            <a:spLocks noGrp="1"/>
          </p:cNvSpPr>
          <p:nvPr>
            <p:ph idx="1"/>
          </p:nvPr>
        </p:nvSpPr>
        <p:spPr/>
        <p:txBody>
          <a:bodyPr/>
          <a:lstStyle/>
          <a:p>
            <a:r>
              <a:rPr lang="en-US" dirty="0"/>
              <a:t>Apps come in many varieties that address very different needs. For example:</a:t>
            </a:r>
          </a:p>
          <a:p>
            <a:pPr lvl="1"/>
            <a:r>
              <a:rPr lang="en-US" dirty="0"/>
              <a:t>Apps such as Calculator or Camera that are built around a single focused activity handled from a single screen</a:t>
            </a:r>
          </a:p>
          <a:p>
            <a:pPr lvl="1"/>
            <a:r>
              <a:rPr lang="en-US" dirty="0"/>
              <a:t>Apps such as Phone whose main purpose is to switch between different activities without deeper navigation</a:t>
            </a:r>
          </a:p>
          <a:p>
            <a:pPr lvl="1"/>
            <a:r>
              <a:rPr lang="en-US" dirty="0"/>
              <a:t>Apps such as Gmail or the Play Store that combine a broad set of data views with deep navigation</a:t>
            </a:r>
          </a:p>
          <a:p>
            <a:r>
              <a:rPr lang="en-US" dirty="0"/>
              <a:t>Your app's structure depends largely on the content and tasks you want to surface for your users.</a:t>
            </a:r>
          </a:p>
        </p:txBody>
      </p:sp>
    </p:spTree>
    <p:extLst>
      <p:ext uri="{BB962C8B-B14F-4D97-AF65-F5344CB8AC3E}">
        <p14:creationId xmlns:p14="http://schemas.microsoft.com/office/powerpoint/2010/main" val="86784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Structure</a:t>
            </a:r>
          </a:p>
        </p:txBody>
      </p:sp>
      <p:pic>
        <p:nvPicPr>
          <p:cNvPr id="4" name="Content Placeholder 3"/>
          <p:cNvPicPr>
            <a:picLocks noGrp="1" noChangeAspect="1"/>
          </p:cNvPicPr>
          <p:nvPr>
            <p:ph idx="1"/>
          </p:nvPr>
        </p:nvPicPr>
        <p:blipFill>
          <a:blip r:embed="rId2"/>
          <a:stretch>
            <a:fillRect/>
          </a:stretch>
        </p:blipFill>
        <p:spPr>
          <a:xfrm>
            <a:off x="609601" y="1295400"/>
            <a:ext cx="7715732" cy="5404234"/>
          </a:xfrm>
          <a:prstGeom prst="rect">
            <a:avLst/>
          </a:prstGeom>
        </p:spPr>
      </p:pic>
    </p:spTree>
    <p:extLst>
      <p:ext uri="{BB962C8B-B14F-4D97-AF65-F5344CB8AC3E}">
        <p14:creationId xmlns:p14="http://schemas.microsoft.com/office/powerpoint/2010/main" val="199635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with Back and Up</a:t>
            </a:r>
          </a:p>
        </p:txBody>
      </p:sp>
      <p:sp>
        <p:nvSpPr>
          <p:cNvPr id="3" name="Content Placeholder 2"/>
          <p:cNvSpPr>
            <a:spLocks noGrp="1"/>
          </p:cNvSpPr>
          <p:nvPr>
            <p:ph idx="1"/>
          </p:nvPr>
        </p:nvSpPr>
        <p:spPr/>
        <p:txBody>
          <a:bodyPr>
            <a:normAutofit/>
          </a:bodyPr>
          <a:lstStyle/>
          <a:p>
            <a:r>
              <a:rPr lang="en-US" dirty="0"/>
              <a:t>The Up button is used to navigate within an app based on the hierarchical relationships between screens. </a:t>
            </a:r>
          </a:p>
          <a:p>
            <a:r>
              <a:rPr lang="en-US" dirty="0"/>
              <a:t>The system Back button is used to navigate, in reverse order, through the history of screens the user has recently worked with. </a:t>
            </a:r>
          </a:p>
        </p:txBody>
      </p:sp>
      <p:pic>
        <p:nvPicPr>
          <p:cNvPr id="1026" name="Picture 2" descr="http://doc.gotomao.com/doc/android/api/design/media/navigation_up_vs_back_g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7" y="3314700"/>
            <a:ext cx="656272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851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Between Apps</a:t>
            </a:r>
          </a:p>
        </p:txBody>
      </p:sp>
      <p:sp>
        <p:nvSpPr>
          <p:cNvPr id="3" name="Content Placeholder 2"/>
          <p:cNvSpPr>
            <a:spLocks noGrp="1"/>
          </p:cNvSpPr>
          <p:nvPr>
            <p:ph idx="1"/>
          </p:nvPr>
        </p:nvSpPr>
        <p:spPr/>
        <p:txBody>
          <a:bodyPr/>
          <a:lstStyle/>
          <a:p>
            <a:r>
              <a:rPr lang="en-US" dirty="0"/>
              <a:t>One of the fundamental strengths of the Android system is the ability for apps to activate each other, giving the user the ability to navigate directly from one app into another. </a:t>
            </a:r>
          </a:p>
        </p:txBody>
      </p:sp>
    </p:spTree>
    <p:extLst>
      <p:ext uri="{BB962C8B-B14F-4D97-AF65-F5344CB8AC3E}">
        <p14:creationId xmlns:p14="http://schemas.microsoft.com/office/powerpoint/2010/main" val="3532722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tasks, and intents</a:t>
            </a:r>
          </a:p>
        </p:txBody>
      </p:sp>
      <p:sp>
        <p:nvSpPr>
          <p:cNvPr id="3" name="Content Placeholder 2"/>
          <p:cNvSpPr>
            <a:spLocks noGrp="1"/>
          </p:cNvSpPr>
          <p:nvPr>
            <p:ph idx="1"/>
          </p:nvPr>
        </p:nvSpPr>
        <p:spPr/>
        <p:txBody>
          <a:bodyPr>
            <a:normAutofit/>
          </a:bodyPr>
          <a:lstStyle/>
          <a:p>
            <a:r>
              <a:rPr lang="en-US" dirty="0"/>
              <a:t>An activity is an application component that defines a screen of information and all of the associated actions the user can perform. </a:t>
            </a:r>
          </a:p>
          <a:p>
            <a:r>
              <a:rPr lang="en-US" dirty="0"/>
              <a:t>A task is the sequence of activities a user follows to accomplish a goal. </a:t>
            </a:r>
          </a:p>
          <a:p>
            <a:pPr lvl="1"/>
            <a:r>
              <a:rPr lang="en-US" dirty="0"/>
              <a:t>A single task can make use of activities from just one app, or may draw on activities from a number of different apps.</a:t>
            </a:r>
          </a:p>
          <a:p>
            <a:r>
              <a:rPr lang="en-US" dirty="0"/>
              <a:t>An intent is a mechanism for one app to signal it would like another app's assistance in performing an action. </a:t>
            </a:r>
          </a:p>
          <a:p>
            <a:pPr lvl="1"/>
            <a:r>
              <a:rPr lang="en-US" dirty="0"/>
              <a:t>For common intents such as "Share", the user may have many apps installed that can fulfill that request.</a:t>
            </a:r>
          </a:p>
        </p:txBody>
      </p:sp>
    </p:spTree>
    <p:extLst>
      <p:ext uri="{BB962C8B-B14F-4D97-AF65-F5344CB8AC3E}">
        <p14:creationId xmlns:p14="http://schemas.microsoft.com/office/powerpoint/2010/main" val="332179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Android?</a:t>
            </a:r>
          </a:p>
        </p:txBody>
      </p:sp>
      <p:sp>
        <p:nvSpPr>
          <p:cNvPr id="3" name="Content Placeholder 2"/>
          <p:cNvSpPr>
            <a:spLocks noGrp="1"/>
          </p:cNvSpPr>
          <p:nvPr>
            <p:ph idx="1"/>
          </p:nvPr>
        </p:nvSpPr>
        <p:spPr/>
        <p:txBody>
          <a:bodyPr>
            <a:normAutofit/>
          </a:bodyPr>
          <a:lstStyle/>
          <a:p>
            <a:r>
              <a:rPr lang="en-US" dirty="0"/>
              <a:t>Android is a mobile operating system that is based on a modified version of Linux. </a:t>
            </a:r>
          </a:p>
          <a:p>
            <a:r>
              <a:rPr lang="en-US" dirty="0"/>
              <a:t>It was originally developed by a startup of the same name, Android, Inc. </a:t>
            </a:r>
          </a:p>
          <a:p>
            <a:r>
              <a:rPr lang="en-US" dirty="0"/>
              <a:t>In 2005, as part of its strategy to enter the mobile space, Google purchased Android and took over its development work (as well as its development team).</a:t>
            </a:r>
          </a:p>
          <a:p>
            <a:r>
              <a:rPr lang="en-US" dirty="0"/>
              <a:t>Google wanted Android to be open and free; hence, most of the Android code was released under the open source Apache License</a:t>
            </a:r>
          </a:p>
          <a:p>
            <a:pPr lvl="1"/>
            <a:r>
              <a:rPr lang="en-US" dirty="0"/>
              <a:t>which means that anyone who wants to use Android can do so by downloading the full Android source code</a:t>
            </a:r>
          </a:p>
        </p:txBody>
      </p:sp>
    </p:spTree>
    <p:extLst>
      <p:ext uri="{BB962C8B-B14F-4D97-AF65-F5344CB8AC3E}">
        <p14:creationId xmlns:p14="http://schemas.microsoft.com/office/powerpoint/2010/main" val="1590876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a:t>Example: navigating between apps to support sharing</a:t>
            </a:r>
          </a:p>
        </p:txBody>
      </p:sp>
      <p:sp>
        <p:nvSpPr>
          <p:cNvPr id="3" name="Content Placeholder 2"/>
          <p:cNvSpPr>
            <a:spLocks noGrp="1"/>
          </p:cNvSpPr>
          <p:nvPr>
            <p:ph idx="1"/>
          </p:nvPr>
        </p:nvSpPr>
        <p:spPr/>
        <p:txBody>
          <a:bodyPr/>
          <a:lstStyle/>
          <a:p>
            <a:endParaRPr lang="en-US" dirty="0"/>
          </a:p>
        </p:txBody>
      </p:sp>
      <p:pic>
        <p:nvPicPr>
          <p:cNvPr id="1026" name="Picture 2" descr="http://developer.android.com/design/media/navigation_between_apps_inw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336405"/>
            <a:ext cx="4648200" cy="514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44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a:t>Example: navigating between apps to support sharing</a:t>
            </a:r>
          </a:p>
        </p:txBody>
      </p:sp>
      <p:pic>
        <p:nvPicPr>
          <p:cNvPr id="2050" name="Picture 2" descr="http://developer.android.com/design/media/navigation_between_apps_back.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200666"/>
            <a:ext cx="4953000" cy="553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807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a:t>Example: navigating between apps to support sharing</a:t>
            </a:r>
          </a:p>
        </p:txBody>
      </p:sp>
      <p:pic>
        <p:nvPicPr>
          <p:cNvPr id="3074" name="Picture 2" descr="http://developer.android.com/design/media/navigation_between_apps_up.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211645"/>
            <a:ext cx="4724400" cy="542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434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09B2-66C6-4F22-BFFF-9BE474AA95B5}"/>
              </a:ext>
            </a:extLst>
          </p:cNvPr>
          <p:cNvSpPr>
            <a:spLocks noGrp="1"/>
          </p:cNvSpPr>
          <p:nvPr>
            <p:ph type="title"/>
          </p:nvPr>
        </p:nvSpPr>
        <p:spPr/>
        <p:txBody>
          <a:bodyPr/>
          <a:lstStyle/>
          <a:p>
            <a:r>
              <a:rPr lang="en-US" dirty="0"/>
              <a:t>App components</a:t>
            </a:r>
          </a:p>
        </p:txBody>
      </p:sp>
      <p:sp>
        <p:nvSpPr>
          <p:cNvPr id="3" name="Content Placeholder 2">
            <a:extLst>
              <a:ext uri="{FF2B5EF4-FFF2-40B4-BE49-F238E27FC236}">
                <a16:creationId xmlns:a16="http://schemas.microsoft.com/office/drawing/2014/main" id="{CE768AAC-5E13-45D4-8790-348DC25A6FCE}"/>
              </a:ext>
            </a:extLst>
          </p:cNvPr>
          <p:cNvSpPr>
            <a:spLocks noGrp="1"/>
          </p:cNvSpPr>
          <p:nvPr>
            <p:ph idx="1"/>
          </p:nvPr>
        </p:nvSpPr>
        <p:spPr/>
        <p:txBody>
          <a:bodyPr/>
          <a:lstStyle/>
          <a:p>
            <a:r>
              <a:rPr lang="en-US" dirty="0"/>
              <a:t>App components are the essential building blocks of an Android app. Each component is an entry point through which the system or a user can enter your app. Some components depend on others.</a:t>
            </a:r>
          </a:p>
          <a:p>
            <a:pPr marL="457200" indent="-457200">
              <a:buFont typeface="+mj-lt"/>
              <a:buAutoNum type="arabicPeriod"/>
            </a:pPr>
            <a:r>
              <a:rPr lang="en-US" dirty="0"/>
              <a:t>Activities.</a:t>
            </a:r>
          </a:p>
          <a:p>
            <a:pPr marL="457200" indent="-457200">
              <a:buFont typeface="+mj-lt"/>
              <a:buAutoNum type="arabicPeriod"/>
            </a:pPr>
            <a:r>
              <a:rPr lang="en-US" dirty="0"/>
              <a:t>Services.</a:t>
            </a:r>
          </a:p>
          <a:p>
            <a:pPr marL="457200" indent="-457200">
              <a:buFont typeface="+mj-lt"/>
              <a:buAutoNum type="arabicPeriod"/>
            </a:pPr>
            <a:r>
              <a:rPr lang="en-US" dirty="0"/>
              <a:t>Broadcast receivers.</a:t>
            </a:r>
          </a:p>
          <a:p>
            <a:pPr marL="457200" indent="-457200">
              <a:buFont typeface="+mj-lt"/>
              <a:buAutoNum type="arabicPeriod"/>
            </a:pPr>
            <a:r>
              <a:rPr lang="en-US" dirty="0"/>
              <a:t>Content providers.</a:t>
            </a:r>
          </a:p>
        </p:txBody>
      </p:sp>
    </p:spTree>
    <p:extLst>
      <p:ext uri="{BB962C8B-B14F-4D97-AF65-F5344CB8AC3E}">
        <p14:creationId xmlns:p14="http://schemas.microsoft.com/office/powerpoint/2010/main" val="4223282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239A-589A-4DBC-9DC4-CAE20FDEC512}"/>
              </a:ext>
            </a:extLst>
          </p:cNvPr>
          <p:cNvSpPr>
            <a:spLocks noGrp="1"/>
          </p:cNvSpPr>
          <p:nvPr>
            <p:ph type="title"/>
          </p:nvPr>
        </p:nvSpPr>
        <p:spPr/>
        <p:txBody>
          <a:bodyPr/>
          <a:lstStyle/>
          <a:p>
            <a:r>
              <a:rPr lang="en-US" dirty="0"/>
              <a:t>Activities</a:t>
            </a:r>
          </a:p>
        </p:txBody>
      </p:sp>
      <p:sp>
        <p:nvSpPr>
          <p:cNvPr id="3" name="Content Placeholder 2">
            <a:extLst>
              <a:ext uri="{FF2B5EF4-FFF2-40B4-BE49-F238E27FC236}">
                <a16:creationId xmlns:a16="http://schemas.microsoft.com/office/drawing/2014/main" id="{3DA9979B-7F10-40CC-A553-AE2606E2F124}"/>
              </a:ext>
            </a:extLst>
          </p:cNvPr>
          <p:cNvSpPr>
            <a:spLocks noGrp="1"/>
          </p:cNvSpPr>
          <p:nvPr>
            <p:ph idx="1"/>
          </p:nvPr>
        </p:nvSpPr>
        <p:spPr/>
        <p:txBody>
          <a:bodyPr/>
          <a:lstStyle/>
          <a:p>
            <a:r>
              <a:rPr lang="en-US" dirty="0"/>
              <a:t>An activity is the entry point for interacting with the user. It represents a single screen with a user interface. For example, an email app might have one activity that shows a list of new emails, another activity to compose an email, and another activity for reading emails</a:t>
            </a:r>
          </a:p>
        </p:txBody>
      </p:sp>
    </p:spTree>
    <p:extLst>
      <p:ext uri="{BB962C8B-B14F-4D97-AF65-F5344CB8AC3E}">
        <p14:creationId xmlns:p14="http://schemas.microsoft.com/office/powerpoint/2010/main" val="411293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1483-0C45-4F80-AA0D-7F66C38CA1A3}"/>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2D038DC1-8F35-46B1-BF0F-F8401C6F17CF}"/>
              </a:ext>
            </a:extLst>
          </p:cNvPr>
          <p:cNvSpPr>
            <a:spLocks noGrp="1"/>
          </p:cNvSpPr>
          <p:nvPr>
            <p:ph idx="1"/>
          </p:nvPr>
        </p:nvSpPr>
        <p:spPr/>
        <p:txBody>
          <a:bodyPr/>
          <a:lstStyle/>
          <a:p>
            <a:r>
              <a:rPr lang="en-US" dirty="0"/>
              <a:t>A service is a general-purpose entry point for keeping an app running in the background for all kinds of reasons. It is a component that runs in the background to perform long-running operations or to perform work for remote processes. </a:t>
            </a:r>
          </a:p>
          <a:p>
            <a:r>
              <a:rPr lang="en-US" dirty="0"/>
              <a:t>A service does not provide a user interface. </a:t>
            </a:r>
          </a:p>
          <a:p>
            <a:r>
              <a:rPr lang="en-US" dirty="0"/>
              <a:t>For example, a service might play music in the background while the user is in a different app, or it might fetch data over the network without blocking user interaction with an activity</a:t>
            </a:r>
          </a:p>
        </p:txBody>
      </p:sp>
    </p:spTree>
    <p:extLst>
      <p:ext uri="{BB962C8B-B14F-4D97-AF65-F5344CB8AC3E}">
        <p14:creationId xmlns:p14="http://schemas.microsoft.com/office/powerpoint/2010/main" val="1460459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DEC0-C5BF-48DF-97F7-0B465BB9EC28}"/>
              </a:ext>
            </a:extLst>
          </p:cNvPr>
          <p:cNvSpPr>
            <a:spLocks noGrp="1"/>
          </p:cNvSpPr>
          <p:nvPr>
            <p:ph type="title"/>
          </p:nvPr>
        </p:nvSpPr>
        <p:spPr/>
        <p:txBody>
          <a:bodyPr/>
          <a:lstStyle/>
          <a:p>
            <a:r>
              <a:rPr lang="en-US" dirty="0"/>
              <a:t>Broadcast receivers</a:t>
            </a:r>
          </a:p>
        </p:txBody>
      </p:sp>
      <p:sp>
        <p:nvSpPr>
          <p:cNvPr id="3" name="Content Placeholder 2">
            <a:extLst>
              <a:ext uri="{FF2B5EF4-FFF2-40B4-BE49-F238E27FC236}">
                <a16:creationId xmlns:a16="http://schemas.microsoft.com/office/drawing/2014/main" id="{9DE4CAC3-DAD2-4C38-B3F3-74CA9FCE0066}"/>
              </a:ext>
            </a:extLst>
          </p:cNvPr>
          <p:cNvSpPr>
            <a:spLocks noGrp="1"/>
          </p:cNvSpPr>
          <p:nvPr>
            <p:ph idx="1"/>
          </p:nvPr>
        </p:nvSpPr>
        <p:spPr/>
        <p:txBody>
          <a:bodyPr>
            <a:normAutofit/>
          </a:bodyPr>
          <a:lstStyle/>
          <a:p>
            <a:r>
              <a:rPr lang="en-US" dirty="0"/>
              <a:t>A broadcast receiver is a component that enables the system to deliver events to the app outside of a regular user flow, allowing the app to respond to system-wide broadcast announcements. </a:t>
            </a:r>
          </a:p>
          <a:p>
            <a:r>
              <a:rPr lang="en-US" dirty="0"/>
              <a:t>The system can deliver broadcasts even to apps that aren't currently running. So, for example, an app can schedule an alarm to post a notification to tell the user about an upcoming event... and by delivering that alarm to a </a:t>
            </a:r>
            <a:r>
              <a:rPr lang="en-US" dirty="0" err="1"/>
              <a:t>BroadcastReceiver</a:t>
            </a:r>
            <a:r>
              <a:rPr lang="en-US" dirty="0"/>
              <a:t> of the app, there is no need for the app to remain running until the alarm goes off. </a:t>
            </a:r>
          </a:p>
          <a:p>
            <a:r>
              <a:rPr lang="en-US" dirty="0"/>
              <a:t>Many broadcasts originate from the system—for example, a broadcast announcing that the screen has turned off, the battery is low, or a picture was captured.</a:t>
            </a:r>
          </a:p>
        </p:txBody>
      </p:sp>
    </p:spTree>
    <p:extLst>
      <p:ext uri="{BB962C8B-B14F-4D97-AF65-F5344CB8AC3E}">
        <p14:creationId xmlns:p14="http://schemas.microsoft.com/office/powerpoint/2010/main" val="4270963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354-8E34-4C36-82D2-BEC3C4DFC935}"/>
              </a:ext>
            </a:extLst>
          </p:cNvPr>
          <p:cNvSpPr>
            <a:spLocks noGrp="1"/>
          </p:cNvSpPr>
          <p:nvPr>
            <p:ph type="title"/>
          </p:nvPr>
        </p:nvSpPr>
        <p:spPr/>
        <p:txBody>
          <a:bodyPr/>
          <a:lstStyle/>
          <a:p>
            <a:r>
              <a:rPr lang="en-US" dirty="0"/>
              <a:t>Content providers</a:t>
            </a:r>
          </a:p>
        </p:txBody>
      </p:sp>
      <p:sp>
        <p:nvSpPr>
          <p:cNvPr id="3" name="Content Placeholder 2">
            <a:extLst>
              <a:ext uri="{FF2B5EF4-FFF2-40B4-BE49-F238E27FC236}">
                <a16:creationId xmlns:a16="http://schemas.microsoft.com/office/drawing/2014/main" id="{38A7DCD8-381B-47C6-88B1-3F2BE1CF8AFF}"/>
              </a:ext>
            </a:extLst>
          </p:cNvPr>
          <p:cNvSpPr>
            <a:spLocks noGrp="1"/>
          </p:cNvSpPr>
          <p:nvPr>
            <p:ph idx="1"/>
          </p:nvPr>
        </p:nvSpPr>
        <p:spPr/>
        <p:txBody>
          <a:bodyPr/>
          <a:lstStyle/>
          <a:p>
            <a:r>
              <a:rPr lang="en-US" dirty="0"/>
              <a:t>A content provider manages a shared set of app data that you can store in the file system, in a SQLite database, on the web, or on any other persistent storage location that your app can access. </a:t>
            </a:r>
          </a:p>
          <a:p>
            <a:r>
              <a:rPr lang="en-US" dirty="0"/>
              <a:t>Through the content provider, other apps can query or modify the data if the content provider allows it. </a:t>
            </a:r>
          </a:p>
          <a:p>
            <a:r>
              <a:rPr lang="en-US" dirty="0"/>
              <a:t>For example, the Android system provides a content provider that manages the user's contact information. As such, any app with the proper permissions can query the content provider, such as </a:t>
            </a:r>
            <a:r>
              <a:rPr lang="en-US" dirty="0" err="1"/>
              <a:t>ContactsContract.Data</a:t>
            </a:r>
            <a:r>
              <a:rPr lang="en-US" dirty="0"/>
              <a:t>, to read and write information about a particular person</a:t>
            </a:r>
          </a:p>
        </p:txBody>
      </p:sp>
    </p:spTree>
    <p:extLst>
      <p:ext uri="{BB962C8B-B14F-4D97-AF65-F5344CB8AC3E}">
        <p14:creationId xmlns:p14="http://schemas.microsoft.com/office/powerpoint/2010/main" val="3215977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up a typical Android app?</a:t>
            </a:r>
          </a:p>
        </p:txBody>
      </p:sp>
      <p:sp>
        <p:nvSpPr>
          <p:cNvPr id="3" name="Content Placeholder 2"/>
          <p:cNvSpPr>
            <a:spLocks noGrp="1"/>
          </p:cNvSpPr>
          <p:nvPr>
            <p:ph idx="1"/>
          </p:nvPr>
        </p:nvSpPr>
        <p:spPr>
          <a:xfrm>
            <a:off x="457200" y="1371600"/>
            <a:ext cx="4191000" cy="5105400"/>
          </a:xfrm>
        </p:spPr>
        <p:txBody>
          <a:bodyPr/>
          <a:lstStyle/>
          <a:p>
            <a:r>
              <a:rPr lang="en-US" dirty="0"/>
              <a:t>Layouts define what each screen looks like</a:t>
            </a:r>
          </a:p>
          <a:p>
            <a:pPr lvl="1"/>
            <a:r>
              <a:rPr lang="en-US" dirty="0"/>
              <a:t>Layouts are usually defined using XML</a:t>
            </a:r>
          </a:p>
          <a:p>
            <a:r>
              <a:rPr lang="en-US" dirty="0"/>
              <a:t>Java code defines what the app should do </a:t>
            </a:r>
          </a:p>
          <a:p>
            <a:pPr lvl="1"/>
            <a:r>
              <a:rPr lang="en-US" dirty="0"/>
              <a:t>A special Java class called an activity decides which layout to use and tells the app how to respond to the user</a:t>
            </a:r>
          </a:p>
          <a:p>
            <a:r>
              <a:rPr lang="en-US" dirty="0"/>
              <a:t>Sometimes extra resources are needed too </a:t>
            </a:r>
          </a:p>
        </p:txBody>
      </p:sp>
      <p:pic>
        <p:nvPicPr>
          <p:cNvPr id="4" name="Picture 3"/>
          <p:cNvPicPr>
            <a:picLocks noChangeAspect="1"/>
          </p:cNvPicPr>
          <p:nvPr/>
        </p:nvPicPr>
        <p:blipFill>
          <a:blip r:embed="rId2"/>
          <a:stretch>
            <a:fillRect/>
          </a:stretch>
        </p:blipFill>
        <p:spPr>
          <a:xfrm>
            <a:off x="4648200" y="1219200"/>
            <a:ext cx="4287261" cy="4038600"/>
          </a:xfrm>
          <a:prstGeom prst="rect">
            <a:avLst/>
          </a:prstGeom>
        </p:spPr>
      </p:pic>
      <p:pic>
        <p:nvPicPr>
          <p:cNvPr id="5" name="Picture 4"/>
          <p:cNvPicPr>
            <a:picLocks noChangeAspect="1"/>
          </p:cNvPicPr>
          <p:nvPr/>
        </p:nvPicPr>
        <p:blipFill>
          <a:blip r:embed="rId3"/>
          <a:stretch>
            <a:fillRect/>
          </a:stretch>
        </p:blipFill>
        <p:spPr>
          <a:xfrm>
            <a:off x="5410200" y="5334000"/>
            <a:ext cx="3033207" cy="1375966"/>
          </a:xfrm>
          <a:prstGeom prst="rect">
            <a:avLst/>
          </a:prstGeom>
        </p:spPr>
      </p:pic>
    </p:spTree>
    <p:extLst>
      <p:ext uri="{BB962C8B-B14F-4D97-AF65-F5344CB8AC3E}">
        <p14:creationId xmlns:p14="http://schemas.microsoft.com/office/powerpoint/2010/main" val="252651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Creating a basic Android app</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a:t>Set up a development environment.</a:t>
            </a:r>
          </a:p>
          <a:p>
            <a:pPr lvl="1"/>
            <a:r>
              <a:rPr lang="en-US" dirty="0"/>
              <a:t>We need to install Android Studio, which includes all the tools you need to develop your Android apps.</a:t>
            </a:r>
          </a:p>
          <a:p>
            <a:pPr marL="457200" indent="-457200">
              <a:buFont typeface="+mj-lt"/>
              <a:buAutoNum type="arabicPeriod"/>
            </a:pPr>
            <a:r>
              <a:rPr lang="en-US" dirty="0"/>
              <a:t>Build a basic app.</a:t>
            </a:r>
          </a:p>
          <a:p>
            <a:pPr lvl="1"/>
            <a:r>
              <a:rPr lang="en-US" dirty="0"/>
              <a:t>We’ll build a simple app using Android Studio that will display some sample text on the screen.</a:t>
            </a:r>
          </a:p>
          <a:p>
            <a:pPr marL="457200" indent="-457200">
              <a:buFont typeface="+mj-lt"/>
              <a:buAutoNum type="arabicPeriod"/>
            </a:pPr>
            <a:r>
              <a:rPr lang="en-US" dirty="0"/>
              <a:t>Run the app in the Android emulator.</a:t>
            </a:r>
          </a:p>
          <a:p>
            <a:pPr lvl="1"/>
            <a:r>
              <a:rPr lang="en-US" dirty="0"/>
              <a:t>We’ll use the built-in emulator to see the app up and running</a:t>
            </a:r>
          </a:p>
          <a:p>
            <a:pPr marL="457200" indent="-457200">
              <a:buFont typeface="+mj-lt"/>
              <a:buAutoNum type="arabicPeriod"/>
            </a:pPr>
            <a:r>
              <a:rPr lang="en-US" dirty="0"/>
              <a:t>Change the app.</a:t>
            </a:r>
          </a:p>
          <a:p>
            <a:pPr lvl="1"/>
            <a:r>
              <a:rPr lang="en-US" dirty="0"/>
              <a:t>Finally, we’ll make a few tweaks to the app we created in step 2, and run it again.</a:t>
            </a:r>
          </a:p>
          <a:p>
            <a:endParaRPr lang="en-US" dirty="0"/>
          </a:p>
        </p:txBody>
      </p:sp>
    </p:spTree>
    <p:extLst>
      <p:ext uri="{BB962C8B-B14F-4D97-AF65-F5344CB8AC3E}">
        <p14:creationId xmlns:p14="http://schemas.microsoft.com/office/powerpoint/2010/main" val="230147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Versions</a:t>
            </a:r>
          </a:p>
        </p:txBody>
      </p:sp>
      <p:sp>
        <p:nvSpPr>
          <p:cNvPr id="3" name="Content Placeholder 2"/>
          <p:cNvSpPr>
            <a:spLocks noGrp="1"/>
          </p:cNvSpPr>
          <p:nvPr>
            <p:ph idx="1"/>
          </p:nvPr>
        </p:nvSpPr>
        <p:spPr/>
        <p:txBody>
          <a:bodyPr>
            <a:normAutofit/>
          </a:bodyPr>
          <a:lstStyle/>
          <a:p>
            <a:r>
              <a:rPr lang="en-US" sz="2000" dirty="0"/>
              <a:t>Android has gone through quite a number of updates since its first release</a:t>
            </a:r>
          </a:p>
        </p:txBody>
      </p:sp>
      <p:pic>
        <p:nvPicPr>
          <p:cNvPr id="1026" name="Picture 2" descr="http://mobimongez.com/blog/wp-content/uploads/2015/08/android-versions-01-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981200"/>
            <a:ext cx="870585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images.fonearena.com/blog/wp-content/uploads/2016/07/Android-7.0-Noug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2484" y="4805501"/>
            <a:ext cx="2573635" cy="1899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242013-F8A9-4C0D-AB5B-FF09DB5F54FD}"/>
              </a:ext>
            </a:extLst>
          </p:cNvPr>
          <p:cNvPicPr>
            <a:picLocks noChangeAspect="1"/>
          </p:cNvPicPr>
          <p:nvPr/>
        </p:nvPicPr>
        <p:blipFill>
          <a:blip r:embed="rId5"/>
          <a:stretch>
            <a:fillRect/>
          </a:stretch>
        </p:blipFill>
        <p:spPr>
          <a:xfrm>
            <a:off x="4757883" y="4800120"/>
            <a:ext cx="1176561" cy="1790700"/>
          </a:xfrm>
          <a:prstGeom prst="rect">
            <a:avLst/>
          </a:prstGeom>
        </p:spPr>
      </p:pic>
      <p:pic>
        <p:nvPicPr>
          <p:cNvPr id="5" name="Picture 2" descr="Image result for android pie">
            <a:extLst>
              <a:ext uri="{FF2B5EF4-FFF2-40B4-BE49-F238E27FC236}">
                <a16:creationId xmlns:a16="http://schemas.microsoft.com/office/drawing/2014/main" id="{8D644B91-E923-432D-A21A-56604D9D24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9441" y="4875840"/>
            <a:ext cx="2743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68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Development Environment</a:t>
            </a:r>
          </a:p>
        </p:txBody>
      </p:sp>
      <p:sp>
        <p:nvSpPr>
          <p:cNvPr id="3" name="Content Placeholder 2"/>
          <p:cNvSpPr>
            <a:spLocks noGrp="1"/>
          </p:cNvSpPr>
          <p:nvPr>
            <p:ph idx="1"/>
          </p:nvPr>
        </p:nvSpPr>
        <p:spPr/>
        <p:txBody>
          <a:bodyPr>
            <a:normAutofit/>
          </a:bodyPr>
          <a:lstStyle/>
          <a:p>
            <a:r>
              <a:rPr lang="en-US" dirty="0"/>
              <a:t>Android devices don’t run .class and .jar files. Instead Android devices use their own optimized formats for compiled code. </a:t>
            </a:r>
          </a:p>
          <a:p>
            <a:r>
              <a:rPr lang="en-US" dirty="0"/>
              <a:t>That means that you can’t use an ordinary Java development environment—you also need special tools to convert your compiled code into an Android format.</a:t>
            </a:r>
          </a:p>
        </p:txBody>
      </p:sp>
    </p:spTree>
    <p:extLst>
      <p:ext uri="{BB962C8B-B14F-4D97-AF65-F5344CB8AC3E}">
        <p14:creationId xmlns:p14="http://schemas.microsoft.com/office/powerpoint/2010/main" val="3546528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Development Environment</a:t>
            </a:r>
          </a:p>
        </p:txBody>
      </p:sp>
      <p:sp>
        <p:nvSpPr>
          <p:cNvPr id="3" name="Content Placeholder 2"/>
          <p:cNvSpPr>
            <a:spLocks noGrp="1"/>
          </p:cNvSpPr>
          <p:nvPr>
            <p:ph idx="1"/>
          </p:nvPr>
        </p:nvSpPr>
        <p:spPr/>
        <p:txBody>
          <a:bodyPr>
            <a:normAutofit lnSpcReduction="10000"/>
          </a:bodyPr>
          <a:lstStyle/>
          <a:p>
            <a:r>
              <a:rPr lang="en-US" dirty="0" err="1"/>
              <a:t>Dalvik</a:t>
            </a:r>
            <a:r>
              <a:rPr lang="en-US" dirty="0"/>
              <a:t> is a process virtual machine (VM) in Google's Android operating system that executes applications written for Android. </a:t>
            </a:r>
          </a:p>
          <a:p>
            <a:r>
              <a:rPr lang="en-US" dirty="0"/>
              <a:t>This makes </a:t>
            </a:r>
            <a:r>
              <a:rPr lang="en-US" dirty="0" err="1"/>
              <a:t>Dalvik</a:t>
            </a:r>
            <a:r>
              <a:rPr lang="en-US" dirty="0"/>
              <a:t> an integral part of the Android software stack (in Android versions 4.4 "KitKat" and earlier)</a:t>
            </a:r>
          </a:p>
          <a:p>
            <a:r>
              <a:rPr lang="en-US" dirty="0"/>
              <a:t>Programs are commonly written in Java and compiled to bytecode for the Java virtual machine, which is then translated to </a:t>
            </a:r>
            <a:r>
              <a:rPr lang="en-US" dirty="0" err="1"/>
              <a:t>Dalvik</a:t>
            </a:r>
            <a:r>
              <a:rPr lang="en-US" dirty="0"/>
              <a:t> bytecode and stored in .</a:t>
            </a:r>
            <a:r>
              <a:rPr lang="en-US" dirty="0" err="1"/>
              <a:t>dex</a:t>
            </a:r>
            <a:r>
              <a:rPr lang="en-US" dirty="0"/>
              <a:t> (</a:t>
            </a:r>
            <a:r>
              <a:rPr lang="en-US" dirty="0" err="1"/>
              <a:t>Dalvik</a:t>
            </a:r>
            <a:r>
              <a:rPr lang="en-US" dirty="0"/>
              <a:t> </a:t>
            </a:r>
            <a:r>
              <a:rPr lang="en-US" dirty="0" err="1"/>
              <a:t>EXecutable</a:t>
            </a:r>
            <a:r>
              <a:rPr lang="en-US" dirty="0"/>
              <a:t>)</a:t>
            </a:r>
          </a:p>
          <a:p>
            <a:r>
              <a:rPr lang="en-US" dirty="0"/>
              <a:t>An alternative runtime environment called Android Runtime (</a:t>
            </a:r>
            <a:r>
              <a:rPr lang="en-US" dirty="0">
                <a:solidFill>
                  <a:srgbClr val="FF0000"/>
                </a:solidFill>
              </a:rPr>
              <a:t>ART</a:t>
            </a:r>
            <a:r>
              <a:rPr lang="en-US" dirty="0"/>
              <a:t>) was included in Android 4.4 "KitKat" as a technology preview. </a:t>
            </a:r>
          </a:p>
          <a:p>
            <a:r>
              <a:rPr lang="en-US" dirty="0"/>
              <a:t>ART replaces </a:t>
            </a:r>
            <a:r>
              <a:rPr lang="en-US" dirty="0" err="1"/>
              <a:t>Dalvik</a:t>
            </a:r>
            <a:r>
              <a:rPr lang="en-US" dirty="0"/>
              <a:t> entirely in Android 5.0 "Lollipop".</a:t>
            </a:r>
          </a:p>
        </p:txBody>
      </p:sp>
    </p:spTree>
    <p:extLst>
      <p:ext uri="{BB962C8B-B14F-4D97-AF65-F5344CB8AC3E}">
        <p14:creationId xmlns:p14="http://schemas.microsoft.com/office/powerpoint/2010/main" val="279736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Android SDK</a:t>
            </a:r>
          </a:p>
        </p:txBody>
      </p:sp>
      <p:pic>
        <p:nvPicPr>
          <p:cNvPr id="4" name="Content Placeholder 3"/>
          <p:cNvPicPr>
            <a:picLocks noGrp="1" noChangeAspect="1"/>
          </p:cNvPicPr>
          <p:nvPr>
            <p:ph idx="1"/>
          </p:nvPr>
        </p:nvPicPr>
        <p:blipFill>
          <a:blip r:embed="rId2"/>
          <a:stretch>
            <a:fillRect/>
          </a:stretch>
        </p:blipFill>
        <p:spPr>
          <a:xfrm>
            <a:off x="319911" y="1981200"/>
            <a:ext cx="8677731" cy="3809999"/>
          </a:xfrm>
          <a:prstGeom prst="rect">
            <a:avLst/>
          </a:prstGeom>
        </p:spPr>
      </p:pic>
    </p:spTree>
    <p:extLst>
      <p:ext uri="{BB962C8B-B14F-4D97-AF65-F5344CB8AC3E}">
        <p14:creationId xmlns:p14="http://schemas.microsoft.com/office/powerpoint/2010/main" val="2506722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a:t>
            </a:r>
          </a:p>
        </p:txBody>
      </p:sp>
      <p:sp>
        <p:nvSpPr>
          <p:cNvPr id="3" name="Content Placeholder 2"/>
          <p:cNvSpPr>
            <a:spLocks noGrp="1"/>
          </p:cNvSpPr>
          <p:nvPr>
            <p:ph idx="1"/>
          </p:nvPr>
        </p:nvSpPr>
        <p:spPr/>
        <p:txBody>
          <a:bodyPr/>
          <a:lstStyle/>
          <a:p>
            <a:r>
              <a:rPr lang="en-US" dirty="0"/>
              <a:t>Install Java</a:t>
            </a:r>
          </a:p>
          <a:p>
            <a:pPr lvl="1"/>
            <a:r>
              <a:rPr lang="en-US" dirty="0">
                <a:hlinkClick r:id="rId2"/>
              </a:rPr>
              <a:t>http://www.oracle.com/technetwork/java/javase/downloads/index.html</a:t>
            </a:r>
            <a:endParaRPr lang="en-US" dirty="0"/>
          </a:p>
          <a:p>
            <a:r>
              <a:rPr lang="en-US" dirty="0"/>
              <a:t>Then install Android Studio</a:t>
            </a:r>
          </a:p>
          <a:p>
            <a:pPr lvl="1"/>
            <a:r>
              <a:rPr lang="en-US" dirty="0">
                <a:hlinkClick r:id="rId3"/>
              </a:rPr>
              <a:t>https://developer.android.com/sdk/index.html</a:t>
            </a:r>
            <a:endParaRPr lang="en-US" dirty="0"/>
          </a:p>
          <a:p>
            <a:pPr lvl="1"/>
            <a:endParaRPr lang="en-US" dirty="0"/>
          </a:p>
        </p:txBody>
      </p:sp>
    </p:spTree>
    <p:extLst>
      <p:ext uri="{BB962C8B-B14F-4D97-AF65-F5344CB8AC3E}">
        <p14:creationId xmlns:p14="http://schemas.microsoft.com/office/powerpoint/2010/main" val="2050016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doBui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442" y="381000"/>
            <a:ext cx="3844171"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91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 name="Content Placeholder 14">
            <a:extLst>
              <a:ext uri="{FF2B5EF4-FFF2-40B4-BE49-F238E27FC236}">
                <a16:creationId xmlns:a16="http://schemas.microsoft.com/office/drawing/2014/main" id="{26307477-37EC-4A99-A2CB-8EE5D8EA69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685800"/>
            <a:ext cx="8991600" cy="4300982"/>
          </a:xfrm>
        </p:spPr>
      </p:pic>
    </p:spTree>
    <p:extLst>
      <p:ext uri="{BB962C8B-B14F-4D97-AF65-F5344CB8AC3E}">
        <p14:creationId xmlns:p14="http://schemas.microsoft.com/office/powerpoint/2010/main" val="281890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basic app</a:t>
            </a:r>
          </a:p>
        </p:txBody>
      </p:sp>
      <p:pic>
        <p:nvPicPr>
          <p:cNvPr id="4" name="Content Placeholder 3"/>
          <p:cNvPicPr>
            <a:picLocks noGrp="1" noChangeAspect="1"/>
          </p:cNvPicPr>
          <p:nvPr>
            <p:ph idx="1"/>
          </p:nvPr>
        </p:nvPicPr>
        <p:blipFill>
          <a:blip r:embed="rId2"/>
          <a:stretch>
            <a:fillRect/>
          </a:stretch>
        </p:blipFill>
        <p:spPr>
          <a:xfrm>
            <a:off x="923290" y="1447800"/>
            <a:ext cx="7534910" cy="5114192"/>
          </a:xfrm>
          <a:prstGeom prst="rect">
            <a:avLst/>
          </a:prstGeom>
        </p:spPr>
      </p:pic>
    </p:spTree>
    <p:extLst>
      <p:ext uri="{BB962C8B-B14F-4D97-AF65-F5344CB8AC3E}">
        <p14:creationId xmlns:p14="http://schemas.microsoft.com/office/powerpoint/2010/main" val="3989179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Create a new project</a:t>
            </a:r>
          </a:p>
        </p:txBody>
      </p:sp>
      <p:pic>
        <p:nvPicPr>
          <p:cNvPr id="7" name="Content Placeholder 6">
            <a:extLst>
              <a:ext uri="{FF2B5EF4-FFF2-40B4-BE49-F238E27FC236}">
                <a16:creationId xmlns:a16="http://schemas.microsoft.com/office/drawing/2014/main" id="{8981BAE4-BE4B-40A7-9A59-791939E411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828" y="1219200"/>
            <a:ext cx="7462344" cy="5410200"/>
          </a:xfrm>
        </p:spPr>
      </p:pic>
    </p:spTree>
    <p:extLst>
      <p:ext uri="{BB962C8B-B14F-4D97-AF65-F5344CB8AC3E}">
        <p14:creationId xmlns:p14="http://schemas.microsoft.com/office/powerpoint/2010/main" val="192771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Configure the project</a:t>
            </a:r>
          </a:p>
        </p:txBody>
      </p:sp>
      <p:pic>
        <p:nvPicPr>
          <p:cNvPr id="7" name="Content Placeholder 6">
            <a:extLst>
              <a:ext uri="{FF2B5EF4-FFF2-40B4-BE49-F238E27FC236}">
                <a16:creationId xmlns:a16="http://schemas.microsoft.com/office/drawing/2014/main" id="{95FA6B3E-6B1B-4DD8-9A39-F9AF259C01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26" y="1219200"/>
            <a:ext cx="6638347" cy="5465572"/>
          </a:xfrm>
        </p:spPr>
      </p:pic>
    </p:spTree>
    <p:extLst>
      <p:ext uri="{BB962C8B-B14F-4D97-AF65-F5344CB8AC3E}">
        <p14:creationId xmlns:p14="http://schemas.microsoft.com/office/powerpoint/2010/main" val="1513557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Specify the API level</a:t>
            </a:r>
          </a:p>
        </p:txBody>
      </p:sp>
      <p:pic>
        <p:nvPicPr>
          <p:cNvPr id="7" name="Content Placeholder 6">
            <a:extLst>
              <a:ext uri="{FF2B5EF4-FFF2-40B4-BE49-F238E27FC236}">
                <a16:creationId xmlns:a16="http://schemas.microsoft.com/office/drawing/2014/main" id="{C2FDFA19-6C47-42EE-9BB1-15F6B8173B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219200"/>
            <a:ext cx="6505612" cy="5486400"/>
          </a:xfrm>
        </p:spPr>
      </p:pic>
    </p:spTree>
    <p:extLst>
      <p:ext uri="{BB962C8B-B14F-4D97-AF65-F5344CB8AC3E}">
        <p14:creationId xmlns:p14="http://schemas.microsoft.com/office/powerpoint/2010/main" val="4214387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Versions</a:t>
            </a:r>
          </a:p>
        </p:txBody>
      </p:sp>
      <p:pic>
        <p:nvPicPr>
          <p:cNvPr id="6" name="Content Placeholder 5">
            <a:extLst>
              <a:ext uri="{FF2B5EF4-FFF2-40B4-BE49-F238E27FC236}">
                <a16:creationId xmlns:a16="http://schemas.microsoft.com/office/drawing/2014/main" id="{25C20FAC-13A9-4110-9BE1-8D95F860EF29}"/>
              </a:ext>
            </a:extLst>
          </p:cNvPr>
          <p:cNvPicPr>
            <a:picLocks noGrp="1" noChangeAspect="1"/>
          </p:cNvPicPr>
          <p:nvPr>
            <p:ph idx="1"/>
          </p:nvPr>
        </p:nvPicPr>
        <p:blipFill>
          <a:blip r:embed="rId2"/>
          <a:stretch>
            <a:fillRect/>
          </a:stretch>
        </p:blipFill>
        <p:spPr>
          <a:xfrm>
            <a:off x="2260021" y="1371600"/>
            <a:ext cx="4623958" cy="5105400"/>
          </a:xfrm>
          <a:prstGeom prst="rect">
            <a:avLst/>
          </a:prstGeom>
        </p:spPr>
      </p:pic>
    </p:spTree>
    <p:extLst>
      <p:ext uri="{BB962C8B-B14F-4D97-AF65-F5344CB8AC3E}">
        <p14:creationId xmlns:p14="http://schemas.microsoft.com/office/powerpoint/2010/main" val="1863609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Specify the API level</a:t>
            </a:r>
          </a:p>
        </p:txBody>
      </p:sp>
      <p:pic>
        <p:nvPicPr>
          <p:cNvPr id="7" name="Content Placeholder 6">
            <a:extLst>
              <a:ext uri="{FF2B5EF4-FFF2-40B4-BE49-F238E27FC236}">
                <a16:creationId xmlns:a16="http://schemas.microsoft.com/office/drawing/2014/main" id="{BCED15F1-EF76-4AA8-AEF9-D57A9DF313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633" y="1219200"/>
            <a:ext cx="8185167" cy="5334000"/>
          </a:xfrm>
        </p:spPr>
      </p:pic>
    </p:spTree>
    <p:extLst>
      <p:ext uri="{BB962C8B-B14F-4D97-AF65-F5344CB8AC3E}">
        <p14:creationId xmlns:p14="http://schemas.microsoft.com/office/powerpoint/2010/main" val="2826982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Create an activity</a:t>
            </a:r>
          </a:p>
        </p:txBody>
      </p:sp>
      <p:pic>
        <p:nvPicPr>
          <p:cNvPr id="4" name="Content Placeholder 3"/>
          <p:cNvPicPr>
            <a:picLocks noGrp="1" noChangeAspect="1"/>
          </p:cNvPicPr>
          <p:nvPr>
            <p:ph idx="1"/>
          </p:nvPr>
        </p:nvPicPr>
        <p:blipFill>
          <a:blip r:embed="rId2"/>
          <a:stretch>
            <a:fillRect/>
          </a:stretch>
        </p:blipFill>
        <p:spPr>
          <a:xfrm>
            <a:off x="800966" y="1371600"/>
            <a:ext cx="7542068" cy="5105400"/>
          </a:xfrm>
          <a:prstGeom prst="rect">
            <a:avLst/>
          </a:prstGeom>
        </p:spPr>
      </p:pic>
    </p:spTree>
    <p:extLst>
      <p:ext uri="{BB962C8B-B14F-4D97-AF65-F5344CB8AC3E}">
        <p14:creationId xmlns:p14="http://schemas.microsoft.com/office/powerpoint/2010/main" val="1115066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Create an activity</a:t>
            </a:r>
          </a:p>
        </p:txBody>
      </p:sp>
      <p:pic>
        <p:nvPicPr>
          <p:cNvPr id="4" name="Content Placeholder 3"/>
          <p:cNvPicPr>
            <a:picLocks noGrp="1" noChangeAspect="1"/>
          </p:cNvPicPr>
          <p:nvPr>
            <p:ph idx="1"/>
          </p:nvPr>
        </p:nvPicPr>
        <p:blipFill>
          <a:blip r:embed="rId2"/>
          <a:stretch>
            <a:fillRect/>
          </a:stretch>
        </p:blipFill>
        <p:spPr>
          <a:xfrm>
            <a:off x="754397" y="1371600"/>
            <a:ext cx="7635205" cy="5105400"/>
          </a:xfrm>
          <a:prstGeom prst="rect">
            <a:avLst/>
          </a:prstGeom>
        </p:spPr>
      </p:pic>
    </p:spTree>
    <p:extLst>
      <p:ext uri="{BB962C8B-B14F-4D97-AF65-F5344CB8AC3E}">
        <p14:creationId xmlns:p14="http://schemas.microsoft.com/office/powerpoint/2010/main" val="4145543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Configure the activity</a:t>
            </a:r>
          </a:p>
        </p:txBody>
      </p:sp>
      <p:pic>
        <p:nvPicPr>
          <p:cNvPr id="7" name="Content Placeholder 6">
            <a:extLst>
              <a:ext uri="{FF2B5EF4-FFF2-40B4-BE49-F238E27FC236}">
                <a16:creationId xmlns:a16="http://schemas.microsoft.com/office/drawing/2014/main" id="{191C40F0-63C2-4215-BB8B-5B30A02FD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195552"/>
            <a:ext cx="6553200" cy="5559298"/>
          </a:xfrm>
        </p:spPr>
      </p:pic>
    </p:spTree>
    <p:extLst>
      <p:ext uri="{BB962C8B-B14F-4D97-AF65-F5344CB8AC3E}">
        <p14:creationId xmlns:p14="http://schemas.microsoft.com/office/powerpoint/2010/main" val="2946000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First Android app</a:t>
            </a:r>
          </a:p>
        </p:txBody>
      </p:sp>
      <p:pic>
        <p:nvPicPr>
          <p:cNvPr id="7" name="Content Placeholder 6">
            <a:extLst>
              <a:ext uri="{FF2B5EF4-FFF2-40B4-BE49-F238E27FC236}">
                <a16:creationId xmlns:a16="http://schemas.microsoft.com/office/drawing/2014/main" id="{D6983E8B-9FD5-4084-8C84-7B4B2CCE3A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578" y="889438"/>
            <a:ext cx="8370844" cy="5622417"/>
          </a:xfrm>
        </p:spPr>
      </p:pic>
    </p:spTree>
    <p:extLst>
      <p:ext uri="{BB962C8B-B14F-4D97-AF65-F5344CB8AC3E}">
        <p14:creationId xmlns:p14="http://schemas.microsoft.com/office/powerpoint/2010/main" val="157676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47799" y="533400"/>
            <a:ext cx="6858187" cy="6228042"/>
          </a:xfrm>
          <a:prstGeom prst="rect">
            <a:avLst/>
          </a:prstGeom>
        </p:spPr>
      </p:pic>
    </p:spTree>
    <p:extLst>
      <p:ext uri="{BB962C8B-B14F-4D97-AF65-F5344CB8AC3E}">
        <p14:creationId xmlns:p14="http://schemas.microsoft.com/office/powerpoint/2010/main" val="837531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Gradle</a:t>
            </a:r>
            <a:r>
              <a:rPr lang="en-US" dirty="0"/>
              <a:t> projects standard layout</a:t>
            </a:r>
          </a:p>
        </p:txBody>
      </p:sp>
      <p:sp>
        <p:nvSpPr>
          <p:cNvPr id="3" name="Content Placeholder 2"/>
          <p:cNvSpPr>
            <a:spLocks noGrp="1"/>
          </p:cNvSpPr>
          <p:nvPr>
            <p:ph idx="1"/>
          </p:nvPr>
        </p:nvSpPr>
        <p:spPr/>
        <p:txBody>
          <a:bodyPr/>
          <a:lstStyle/>
          <a:p>
            <a:r>
              <a:rPr lang="en-US" dirty="0" err="1"/>
              <a:t>Gradle</a:t>
            </a:r>
            <a:r>
              <a:rPr lang="en-US" dirty="0"/>
              <a:t> is the official build system for Android Studio</a:t>
            </a:r>
          </a:p>
          <a:p>
            <a:pPr lvl="1"/>
            <a:r>
              <a:rPr lang="en-US" dirty="0"/>
              <a:t>https://gradle.org</a:t>
            </a:r>
          </a:p>
          <a:p>
            <a:r>
              <a:rPr lang="en-US" dirty="0"/>
              <a:t>Android Studio projects use the </a:t>
            </a:r>
            <a:r>
              <a:rPr lang="en-US" dirty="0" err="1"/>
              <a:t>gradle</a:t>
            </a:r>
            <a:r>
              <a:rPr lang="en-US" dirty="0"/>
              <a:t> build system to compile and deploy your apps. </a:t>
            </a:r>
          </a:p>
          <a:p>
            <a:r>
              <a:rPr lang="en-US" dirty="0" err="1"/>
              <a:t>Gradle</a:t>
            </a:r>
            <a:r>
              <a:rPr lang="en-US" dirty="0"/>
              <a:t> projects have a standard layout. </a:t>
            </a:r>
          </a:p>
          <a:p>
            <a:r>
              <a:rPr lang="en-US" dirty="0"/>
              <a:t>Here are some of the key files and folders you’ll be working with</a:t>
            </a:r>
          </a:p>
        </p:txBody>
      </p:sp>
    </p:spTree>
    <p:extLst>
      <p:ext uri="{BB962C8B-B14F-4D97-AF65-F5344CB8AC3E}">
        <p14:creationId xmlns:p14="http://schemas.microsoft.com/office/powerpoint/2010/main" val="1121101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7753" y="381000"/>
            <a:ext cx="6236047" cy="6326124"/>
          </a:xfrm>
        </p:spPr>
      </p:pic>
    </p:spTree>
    <p:extLst>
      <p:ext uri="{BB962C8B-B14F-4D97-AF65-F5344CB8AC3E}">
        <p14:creationId xmlns:p14="http://schemas.microsoft.com/office/powerpoint/2010/main" val="1427439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52600" y="550606"/>
            <a:ext cx="5298223" cy="6096000"/>
          </a:xfrm>
          <a:prstGeom prst="rect">
            <a:avLst/>
          </a:prstGeom>
        </p:spPr>
      </p:pic>
    </p:spTree>
    <p:extLst>
      <p:ext uri="{BB962C8B-B14F-4D97-AF65-F5344CB8AC3E}">
        <p14:creationId xmlns:p14="http://schemas.microsoft.com/office/powerpoint/2010/main" val="1536843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95400" y="526026"/>
            <a:ext cx="6159232" cy="6253411"/>
          </a:xfrm>
          <a:prstGeom prst="rect">
            <a:avLst/>
          </a:prstGeom>
        </p:spPr>
      </p:pic>
    </p:spTree>
    <p:extLst>
      <p:ext uri="{BB962C8B-B14F-4D97-AF65-F5344CB8AC3E}">
        <p14:creationId xmlns:p14="http://schemas.microsoft.com/office/powerpoint/2010/main" val="3232706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Versions</a:t>
            </a:r>
          </a:p>
        </p:txBody>
      </p:sp>
      <p:pic>
        <p:nvPicPr>
          <p:cNvPr id="1026" name="Picture 2" descr="http://cdn01.androidauthority.net/wp-content/uploads/2017/08/Android-distribution-September-840x550.png">
            <a:extLst>
              <a:ext uri="{FF2B5EF4-FFF2-40B4-BE49-F238E27FC236}">
                <a16:creationId xmlns:a16="http://schemas.microsoft.com/office/drawing/2014/main" id="{6A346E93-8015-4DBC-A01D-4DD17ACA50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331" y="1371600"/>
            <a:ext cx="7797338"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71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47800" y="457200"/>
            <a:ext cx="5943600" cy="6289591"/>
          </a:xfrm>
          <a:prstGeom prst="rect">
            <a:avLst/>
          </a:prstGeom>
        </p:spPr>
      </p:pic>
    </p:spTree>
    <p:extLst>
      <p:ext uri="{BB962C8B-B14F-4D97-AF65-F5344CB8AC3E}">
        <p14:creationId xmlns:p14="http://schemas.microsoft.com/office/powerpoint/2010/main" val="2864774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66800" y="381000"/>
            <a:ext cx="6853675" cy="6248400"/>
          </a:xfrm>
          <a:prstGeom prst="rect">
            <a:avLst/>
          </a:prstGeom>
        </p:spPr>
      </p:pic>
    </p:spTree>
    <p:extLst>
      <p:ext uri="{BB962C8B-B14F-4D97-AF65-F5344CB8AC3E}">
        <p14:creationId xmlns:p14="http://schemas.microsoft.com/office/powerpoint/2010/main" val="1838878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app in the Android emulator</a:t>
            </a:r>
          </a:p>
        </p:txBody>
      </p:sp>
      <p:sp>
        <p:nvSpPr>
          <p:cNvPr id="3" name="Content Placeholder 2"/>
          <p:cNvSpPr>
            <a:spLocks noGrp="1"/>
          </p:cNvSpPr>
          <p:nvPr>
            <p:ph idx="1"/>
          </p:nvPr>
        </p:nvSpPr>
        <p:spPr/>
        <p:txBody>
          <a:bodyPr/>
          <a:lstStyle/>
          <a:p>
            <a:r>
              <a:rPr lang="en-US" dirty="0"/>
              <a:t>The Android emulator allows you to run your app on an Android virtual device (AVD).</a:t>
            </a:r>
          </a:p>
          <a:p>
            <a:r>
              <a:rPr lang="en-US" dirty="0"/>
              <a:t>The AVD behaves just like a physical Android device. </a:t>
            </a:r>
          </a:p>
          <a:p>
            <a:r>
              <a:rPr lang="en-US" dirty="0"/>
              <a:t>You can set up numerous AVDs, each emulating a different type of device.</a:t>
            </a:r>
          </a:p>
        </p:txBody>
      </p:sp>
      <p:pic>
        <p:nvPicPr>
          <p:cNvPr id="4" name="Picture 3"/>
          <p:cNvPicPr>
            <a:picLocks noChangeAspect="1"/>
          </p:cNvPicPr>
          <p:nvPr/>
        </p:nvPicPr>
        <p:blipFill>
          <a:blip r:embed="rId2"/>
          <a:stretch>
            <a:fillRect/>
          </a:stretch>
        </p:blipFill>
        <p:spPr>
          <a:xfrm>
            <a:off x="5105400" y="3096500"/>
            <a:ext cx="3352800" cy="3751668"/>
          </a:xfrm>
          <a:prstGeom prst="rect">
            <a:avLst/>
          </a:prstGeom>
        </p:spPr>
      </p:pic>
    </p:spTree>
    <p:extLst>
      <p:ext uri="{BB962C8B-B14F-4D97-AF65-F5344CB8AC3E}">
        <p14:creationId xmlns:p14="http://schemas.microsoft.com/office/powerpoint/2010/main" val="389971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Android Virtual Device</a:t>
            </a:r>
          </a:p>
        </p:txBody>
      </p:sp>
      <p:pic>
        <p:nvPicPr>
          <p:cNvPr id="4" name="Content Placeholder 3"/>
          <p:cNvPicPr>
            <a:picLocks noGrp="1" noChangeAspect="1"/>
          </p:cNvPicPr>
          <p:nvPr>
            <p:ph idx="1"/>
          </p:nvPr>
        </p:nvPicPr>
        <p:blipFill>
          <a:blip r:embed="rId2"/>
          <a:stretch>
            <a:fillRect/>
          </a:stretch>
        </p:blipFill>
        <p:spPr>
          <a:xfrm>
            <a:off x="552101" y="2022945"/>
            <a:ext cx="8039797" cy="3802710"/>
          </a:xfrm>
          <a:prstGeom prst="rect">
            <a:avLst/>
          </a:prstGeom>
        </p:spPr>
      </p:pic>
    </p:spTree>
    <p:extLst>
      <p:ext uri="{BB962C8B-B14F-4D97-AF65-F5344CB8AC3E}">
        <p14:creationId xmlns:p14="http://schemas.microsoft.com/office/powerpoint/2010/main" val="2386399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Select the hardware</a:t>
            </a:r>
          </a:p>
        </p:txBody>
      </p:sp>
      <p:pic>
        <p:nvPicPr>
          <p:cNvPr id="4" name="Content Placeholder 3"/>
          <p:cNvPicPr>
            <a:picLocks noGrp="1" noChangeAspect="1"/>
          </p:cNvPicPr>
          <p:nvPr>
            <p:ph idx="1"/>
          </p:nvPr>
        </p:nvPicPr>
        <p:blipFill>
          <a:blip r:embed="rId2"/>
          <a:stretch>
            <a:fillRect/>
          </a:stretch>
        </p:blipFill>
        <p:spPr>
          <a:xfrm>
            <a:off x="457200" y="1632473"/>
            <a:ext cx="8229600" cy="4583653"/>
          </a:xfrm>
          <a:prstGeom prst="rect">
            <a:avLst/>
          </a:prstGeom>
        </p:spPr>
      </p:pic>
    </p:spTree>
    <p:extLst>
      <p:ext uri="{BB962C8B-B14F-4D97-AF65-F5344CB8AC3E}">
        <p14:creationId xmlns:p14="http://schemas.microsoft.com/office/powerpoint/2010/main" val="2984752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 system image</a:t>
            </a:r>
          </a:p>
        </p:txBody>
      </p:sp>
      <p:pic>
        <p:nvPicPr>
          <p:cNvPr id="4" name="Content Placeholder 3"/>
          <p:cNvPicPr>
            <a:picLocks noGrp="1" noChangeAspect="1"/>
          </p:cNvPicPr>
          <p:nvPr>
            <p:ph idx="1"/>
          </p:nvPr>
        </p:nvPicPr>
        <p:blipFill>
          <a:blip r:embed="rId2"/>
          <a:stretch>
            <a:fillRect/>
          </a:stretch>
        </p:blipFill>
        <p:spPr>
          <a:xfrm>
            <a:off x="457200" y="1502922"/>
            <a:ext cx="8229600" cy="4842755"/>
          </a:xfrm>
          <a:prstGeom prst="rect">
            <a:avLst/>
          </a:prstGeom>
        </p:spPr>
      </p:pic>
    </p:spTree>
    <p:extLst>
      <p:ext uri="{BB962C8B-B14F-4D97-AF65-F5344CB8AC3E}">
        <p14:creationId xmlns:p14="http://schemas.microsoft.com/office/powerpoint/2010/main" val="43157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98418" y="518652"/>
            <a:ext cx="6747164" cy="6184901"/>
          </a:xfrm>
          <a:prstGeom prst="rect">
            <a:avLst/>
          </a:prstGeom>
        </p:spPr>
      </p:pic>
    </p:spTree>
    <p:extLst>
      <p:ext uri="{BB962C8B-B14F-4D97-AF65-F5344CB8AC3E}">
        <p14:creationId xmlns:p14="http://schemas.microsoft.com/office/powerpoint/2010/main" val="1975706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app in the emulator</a:t>
            </a:r>
          </a:p>
        </p:txBody>
      </p:sp>
      <p:pic>
        <p:nvPicPr>
          <p:cNvPr id="5" name="Content Placeholder 4"/>
          <p:cNvPicPr>
            <a:picLocks noGrp="1" noChangeAspect="1"/>
          </p:cNvPicPr>
          <p:nvPr>
            <p:ph idx="1"/>
          </p:nvPr>
        </p:nvPicPr>
        <p:blipFill>
          <a:blip r:embed="rId2"/>
          <a:stretch>
            <a:fillRect/>
          </a:stretch>
        </p:blipFill>
        <p:spPr>
          <a:xfrm>
            <a:off x="990600" y="1219200"/>
            <a:ext cx="7162800" cy="5498652"/>
          </a:xfrm>
          <a:prstGeom prst="rect">
            <a:avLst/>
          </a:prstGeom>
        </p:spPr>
      </p:pic>
    </p:spTree>
    <p:extLst>
      <p:ext uri="{BB962C8B-B14F-4D97-AF65-F5344CB8AC3E}">
        <p14:creationId xmlns:p14="http://schemas.microsoft.com/office/powerpoint/2010/main" val="753632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drive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117845"/>
            <a:ext cx="5240233" cy="5676421"/>
          </a:xfrm>
        </p:spPr>
      </p:pic>
    </p:spTree>
    <p:extLst>
      <p:ext uri="{BB962C8B-B14F-4D97-AF65-F5344CB8AC3E}">
        <p14:creationId xmlns:p14="http://schemas.microsoft.com/office/powerpoint/2010/main" val="4216245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Next Lecture</a:t>
            </a:r>
          </a:p>
        </p:txBody>
      </p:sp>
      <p:sp>
        <p:nvSpPr>
          <p:cNvPr id="3" name="Content Placeholder 2"/>
          <p:cNvSpPr>
            <a:spLocks noGrp="1"/>
          </p:cNvSpPr>
          <p:nvPr>
            <p:ph idx="1"/>
          </p:nvPr>
        </p:nvSpPr>
        <p:spPr/>
        <p:txBody>
          <a:bodyPr/>
          <a:lstStyle/>
          <a:p>
            <a:r>
              <a:rPr lang="en-US" dirty="0"/>
              <a:t>Chapter 2: Building Interactive Apps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develop for Android?</a:t>
            </a:r>
          </a:p>
        </p:txBody>
      </p:sp>
      <p:sp>
        <p:nvSpPr>
          <p:cNvPr id="3" name="Content Placeholder 2"/>
          <p:cNvSpPr>
            <a:spLocks noGrp="1"/>
          </p:cNvSpPr>
          <p:nvPr>
            <p:ph idx="1"/>
          </p:nvPr>
        </p:nvSpPr>
        <p:spPr/>
        <p:txBody>
          <a:bodyPr/>
          <a:lstStyle/>
          <a:p>
            <a:r>
              <a:rPr lang="en-US" dirty="0"/>
              <a:t>Why not just write a web site? Android has a browser...</a:t>
            </a:r>
          </a:p>
          <a:p>
            <a:pPr lvl="1"/>
            <a:r>
              <a:rPr lang="en-US" dirty="0"/>
              <a:t>better, snappier UI with a more consistent user experience</a:t>
            </a:r>
          </a:p>
          <a:p>
            <a:pPr lvl="1"/>
            <a:r>
              <a:rPr lang="en-US" dirty="0"/>
              <a:t>able to use different kinds of widgets/controls than in a web page</a:t>
            </a:r>
          </a:p>
          <a:p>
            <a:pPr lvl="1"/>
            <a:r>
              <a:rPr lang="en-US" dirty="0"/>
              <a:t>more direct access to the device's hardware (camera, GPS, etc.)</a:t>
            </a:r>
          </a:p>
          <a:p>
            <a:pPr lvl="1"/>
            <a:r>
              <a:rPr lang="en-US" dirty="0"/>
              <a:t>users highly prefer apps over mobile web browsing</a:t>
            </a:r>
          </a:p>
        </p:txBody>
      </p:sp>
      <p:pic>
        <p:nvPicPr>
          <p:cNvPr id="4" name="Picture 3"/>
          <p:cNvPicPr>
            <a:picLocks noChangeAspect="1"/>
          </p:cNvPicPr>
          <p:nvPr/>
        </p:nvPicPr>
        <p:blipFill>
          <a:blip r:embed="rId2"/>
          <a:stretch>
            <a:fillRect/>
          </a:stretch>
        </p:blipFill>
        <p:spPr>
          <a:xfrm>
            <a:off x="609600" y="3581400"/>
            <a:ext cx="3637800" cy="2708434"/>
          </a:xfrm>
          <a:prstGeom prst="rect">
            <a:avLst/>
          </a:prstGeom>
        </p:spPr>
      </p:pic>
      <p:pic>
        <p:nvPicPr>
          <p:cNvPr id="6" name="Picture 5"/>
          <p:cNvPicPr>
            <a:picLocks noChangeAspect="1"/>
          </p:cNvPicPr>
          <p:nvPr/>
        </p:nvPicPr>
        <p:blipFill>
          <a:blip r:embed="rId3"/>
          <a:stretch>
            <a:fillRect/>
          </a:stretch>
        </p:blipFill>
        <p:spPr>
          <a:xfrm>
            <a:off x="5029200" y="3551903"/>
            <a:ext cx="3377481" cy="2871787"/>
          </a:xfrm>
          <a:prstGeom prst="rect">
            <a:avLst/>
          </a:prstGeom>
        </p:spPr>
      </p:pic>
    </p:spTree>
    <p:extLst>
      <p:ext uri="{BB962C8B-B14F-4D97-AF65-F5344CB8AC3E}">
        <p14:creationId xmlns:p14="http://schemas.microsoft.com/office/powerpoint/2010/main" val="111555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Android</a:t>
            </a:r>
          </a:p>
        </p:txBody>
      </p:sp>
      <p:pic>
        <p:nvPicPr>
          <p:cNvPr id="4" name="Content Placeholder 3"/>
          <p:cNvPicPr>
            <a:picLocks noGrp="1" noChangeAspect="1"/>
          </p:cNvPicPr>
          <p:nvPr>
            <p:ph idx="1"/>
          </p:nvPr>
        </p:nvPicPr>
        <p:blipFill>
          <a:blip r:embed="rId3"/>
          <a:stretch>
            <a:fillRect/>
          </a:stretch>
        </p:blipFill>
        <p:spPr>
          <a:xfrm>
            <a:off x="415492" y="1219200"/>
            <a:ext cx="8313015" cy="5410200"/>
          </a:xfrm>
          <a:prstGeom prst="rect">
            <a:avLst/>
          </a:prstGeom>
        </p:spPr>
      </p:pic>
    </p:spTree>
    <p:extLst>
      <p:ext uri="{BB962C8B-B14F-4D97-AF65-F5344CB8AC3E}">
        <p14:creationId xmlns:p14="http://schemas.microsoft.com/office/powerpoint/2010/main" val="2279649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Android</a:t>
            </a:r>
          </a:p>
        </p:txBody>
      </p:sp>
      <p:pic>
        <p:nvPicPr>
          <p:cNvPr id="1028" name="Picture 4" descr="https://upload.wikimedia.org/wikipedia/commons/thumb/a/af/Android-System-Architecture.svg/2000px-Android-System-Architecture.svg.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219200"/>
            <a:ext cx="6762456" cy="548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7549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2739&quot;&gt;&lt;object type=&quot;3&quot; unique_id=&quot;12740&quot;&gt;&lt;property id=&quot;20148&quot; value=&quot;5&quot;/&gt;&lt;property id=&quot;20300&quot; value=&quot;Slide 1 - &amp;quot;IT420: Mobile Application Development&amp;quot;&quot;/&gt;&lt;property id=&quot;20307&quot; value=&quot;256&quot;/&gt;&lt;/object&gt;&lt;object type=&quot;3&quot; unique_id=&quot;12741&quot;&gt;&lt;property id=&quot;20148&quot; value=&quot;5&quot;/&gt;&lt;property id=&quot;20300&quot; value=&quot;Slide 2 - &amp;quot;Lecturer Details&amp;quot;&quot;/&gt;&lt;property id=&quot;20307&quot; value=&quot;372&quot;/&gt;&lt;/object&gt;&lt;object type=&quot;3&quot; unique_id=&quot;12742&quot;&gt;&lt;property id=&quot;20148&quot; value=&quot;5&quot;/&gt;&lt;property id=&quot;20300&quot; value=&quot;Slide 3 - &amp;quot;Course Info&amp;quot;&quot;/&gt;&lt;property id=&quot;20307&quot; value=&quot;373&quot;/&gt;&lt;/object&gt;&lt;object type=&quot;3&quot; unique_id=&quot;12743&quot;&gt;&lt;property id=&quot;20148&quot; value=&quot;5&quot;/&gt;&lt;property id=&quot;20300&quot; value=&quot;Slide 4 - &amp;quot;NetBeans IDE&amp;quot;&quot;/&gt;&lt;property id=&quot;20307&quot; value=&quot;399&quot;/&gt;&lt;/object&gt;&lt;object type=&quot;3&quot; unique_id=&quot;12744&quot;&gt;&lt;property id=&quot;20148&quot; value=&quot;5&quot;/&gt;&lt;property id=&quot;20300&quot; value=&quot;Slide 5 - &amp;quot;Grading Policy&amp;quot;&quot;/&gt;&lt;property id=&quot;20307&quot; value=&quot;390&quot;/&gt;&lt;/object&gt;&lt;object type=&quot;3&quot; unique_id=&quot;12745&quot;&gt;&lt;property id=&quot;20148&quot; value=&quot;5&quot;/&gt;&lt;property id=&quot;20300&quot; value=&quot;Slide 6 - &amp;quot;Grading Rules&amp;quot;&quot;/&gt;&lt;property id=&quot;20307&quot; value=&quot;391&quot;/&gt;&lt;/object&gt;&lt;object type=&quot;3&quot; unique_id=&quot;12746&quot;&gt;&lt;property id=&quot;20148&quot; value=&quot;5&quot;/&gt;&lt;property id=&quot;20300&quot; value=&quot;Slide 7 - &amp;quot;Term Project&amp;quot;&quot;/&gt;&lt;property id=&quot;20307&quot; value=&quot;389&quot;/&gt;&lt;/object&gt;&lt;object type=&quot;3&quot; unique_id=&quot;12747&quot;&gt;&lt;property id=&quot;20148&quot; value=&quot;5&quot;/&gt;&lt;property id=&quot;20300&quot; value=&quot;Slide 8 - &amp;quot;What is Network Programming?&amp;quot;&quot;/&gt;&lt;property id=&quot;20307&quot; value=&quot;397&quot;/&gt;&lt;/object&gt;&lt;object type=&quot;3&quot; unique_id=&quot;12748&quot;&gt;&lt;property id=&quot;20148&quot; value=&quot;5&quot;/&gt;&lt;property id=&quot;20300&quot; value=&quot;Slide 9 - &amp;quot;The Key Players&amp;quot;&quot;/&gt;&lt;property id=&quot;20307&quot; value=&quot;398&quot;/&gt;&lt;/object&gt;&lt;object type=&quot;3&quot; unique_id=&quot;12749&quot;&gt;&lt;property id=&quot;20148&quot; value=&quot;5&quot;/&gt;&lt;property id=&quot;20300&quot; value=&quot;Slide 10 - &amp;quot;Course Objective&amp;quot;&quot;/&gt;&lt;property id=&quot;20307&quot; value=&quot;382&quot;/&gt;&lt;/object&gt;&lt;object type=&quot;3&quot; unique_id=&quot;12750&quot;&gt;&lt;property id=&quot;20148&quot; value=&quot;5&quot;/&gt;&lt;property id=&quot;20300&quot; value=&quot;Slide 11 - &amp;quot;Why Java ?&amp;quot;&quot;/&gt;&lt;property id=&quot;20307&quot; value=&quot;394&quot;/&gt;&lt;/object&gt;&lt;object type=&quot;3&quot; unique_id=&quot;12751&quot;&gt;&lt;property id=&quot;20148&quot; value=&quot;5&quot;/&gt;&lt;property id=&quot;20300&quot; value=&quot;Slide 12 - &amp;quot;Why Java ?&amp;quot;&quot;/&gt;&lt;property id=&quot;20307&quot; value=&quot;395&quot;/&gt;&lt;/object&gt;&lt;object type=&quot;3&quot; unique_id=&quot;12752&quot;&gt;&lt;property id=&quot;20148&quot; value=&quot;5&quot;/&gt;&lt;property id=&quot;20300&quot; value=&quot;Slide 13 - &amp;quot;Main Topics&amp;quot;&quot;/&gt;&lt;property id=&quot;20307&quot; value=&quot;388&quot;/&gt;&lt;/object&gt;&lt;object type=&quot;3&quot; unique_id=&quot;12753&quot;&gt;&lt;property id=&quot;20148&quot; value=&quot;5&quot;/&gt;&lt;property id=&quot;20300&quot; value=&quot;Slide 14 - &amp;quot;Java Background&amp;quot;&quot;/&gt;&lt;property id=&quot;20307&quot; value=&quot;392&quot;/&gt;&lt;/object&gt;&lt;object type=&quot;3&quot; unique_id=&quot;12754&quot;&gt;&lt;property id=&quot;20148&quot; value=&quot;5&quot;/&gt;&lt;property id=&quot;20300&quot; value=&quot;Slide 15 - &amp;quot;Computer Networks Background&amp;quot;&quot;/&gt;&lt;property id=&quot;20307&quot; value=&quot;396&quot;/&gt;&lt;/object&gt;&lt;object type=&quot;3&quot; unique_id=&quot;12755&quot;&gt;&lt;property id=&quot;20148&quot; value=&quot;5&quot;/&gt;&lt;property id=&quot;20300&quot; value=&quot;Slide 16 - &amp;quot;Next Lecture&amp;quot;&quot;/&gt;&lt;property id=&quot;20307&quot; value=&quot;384&quot;/&gt;&lt;/object&gt;&lt;/object&gt;&lt;object type=&quot;8&quot; unique_id=&quot;12773&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cture1">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Template>
  <TotalTime>62739</TotalTime>
  <Words>2010</Words>
  <Application>Microsoft Office PowerPoint</Application>
  <PresentationFormat>On-screen Show (4:3)</PresentationFormat>
  <Paragraphs>169</Paragraphs>
  <Slides>69</Slides>
  <Notes>4</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Arial</vt:lpstr>
      <vt:lpstr>Times New Roman</vt:lpstr>
      <vt:lpstr>Lecture1</vt:lpstr>
      <vt:lpstr>IT420: Selected Topics Mobile Application Development</vt:lpstr>
      <vt:lpstr>Lecturer Details</vt:lpstr>
      <vt:lpstr>What is Android?</vt:lpstr>
      <vt:lpstr>Android Versions</vt:lpstr>
      <vt:lpstr>Android Versions</vt:lpstr>
      <vt:lpstr>Android Versions</vt:lpstr>
      <vt:lpstr>Why develop for Android?</vt:lpstr>
      <vt:lpstr>Architecture of Android</vt:lpstr>
      <vt:lpstr>Architecture of Android</vt:lpstr>
      <vt:lpstr>Android Platform Architecture</vt:lpstr>
      <vt:lpstr>PowerPoint Presentation</vt:lpstr>
      <vt:lpstr>Android Platform Architecture</vt:lpstr>
      <vt:lpstr>Android Platform Architecture</vt:lpstr>
      <vt:lpstr>Architecture of Android</vt:lpstr>
      <vt:lpstr>Architecture of Android</vt:lpstr>
      <vt:lpstr>Architecture of Android</vt:lpstr>
      <vt:lpstr>Android Demo</vt:lpstr>
      <vt:lpstr>Android Devices</vt:lpstr>
      <vt:lpstr>Phones &amp; Tablets</vt:lpstr>
      <vt:lpstr>System Bars</vt:lpstr>
      <vt:lpstr>Notifications</vt:lpstr>
      <vt:lpstr>Common App UI</vt:lpstr>
      <vt:lpstr>Action Bar</vt:lpstr>
      <vt:lpstr>Action Bar</vt:lpstr>
      <vt:lpstr>Application Structure</vt:lpstr>
      <vt:lpstr>Application Structure</vt:lpstr>
      <vt:lpstr>Navigation with Back and Up</vt:lpstr>
      <vt:lpstr>Navigation Between Apps</vt:lpstr>
      <vt:lpstr>Activities, tasks, and intents</vt:lpstr>
      <vt:lpstr>Example: navigating between apps to support sharing</vt:lpstr>
      <vt:lpstr>Example: navigating between apps to support sharing</vt:lpstr>
      <vt:lpstr>Example: navigating between apps to support sharing</vt:lpstr>
      <vt:lpstr>App components</vt:lpstr>
      <vt:lpstr>Activities</vt:lpstr>
      <vt:lpstr>Services</vt:lpstr>
      <vt:lpstr>Broadcast receivers</vt:lpstr>
      <vt:lpstr>Content providers</vt:lpstr>
      <vt:lpstr>What makes up a typical Android app?</vt:lpstr>
      <vt:lpstr> Creating a basic Android app</vt:lpstr>
      <vt:lpstr> Development Environment</vt:lpstr>
      <vt:lpstr> Development Environment</vt:lpstr>
      <vt:lpstr>The Android SDK</vt:lpstr>
      <vt:lpstr>Android Studio</vt:lpstr>
      <vt:lpstr>PowerPoint Presentation</vt:lpstr>
      <vt:lpstr>PowerPoint Presentation</vt:lpstr>
      <vt:lpstr>Build a basic app</vt:lpstr>
      <vt:lpstr>1. Create a new project</vt:lpstr>
      <vt:lpstr>2. Configure the project</vt:lpstr>
      <vt:lpstr>3. Specify the API level</vt:lpstr>
      <vt:lpstr>3. Specify the API level</vt:lpstr>
      <vt:lpstr>4. Create an activity</vt:lpstr>
      <vt:lpstr>4. Create an activity</vt:lpstr>
      <vt:lpstr>5. Configure the activity</vt:lpstr>
      <vt:lpstr> First Android app</vt:lpstr>
      <vt:lpstr>PowerPoint Presentation</vt:lpstr>
      <vt:lpstr>Gradle projects standard layout</vt:lpstr>
      <vt:lpstr>PowerPoint Presentation</vt:lpstr>
      <vt:lpstr>PowerPoint Presentation</vt:lpstr>
      <vt:lpstr>PowerPoint Presentation</vt:lpstr>
      <vt:lpstr>PowerPoint Presentation</vt:lpstr>
      <vt:lpstr>PowerPoint Presentation</vt:lpstr>
      <vt:lpstr>Run the app in the Android emulator</vt:lpstr>
      <vt:lpstr>Creating an Android Virtual Device</vt:lpstr>
      <vt:lpstr>Select the hardware</vt:lpstr>
      <vt:lpstr>Select a system image</vt:lpstr>
      <vt:lpstr>PowerPoint Presentation</vt:lpstr>
      <vt:lpstr>Run the app in the emulator</vt:lpstr>
      <vt:lpstr>Test drive</vt:lpstr>
      <vt:lpstr>Next Lecture</vt:lpstr>
    </vt:vector>
  </TitlesOfParts>
  <Company>St. Clair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tdame</dc:creator>
  <cp:lastModifiedBy>Dr. Walid Khedr</cp:lastModifiedBy>
  <cp:revision>1826</cp:revision>
  <dcterms:created xsi:type="dcterms:W3CDTF">2005-08-02T10:12:17Z</dcterms:created>
  <dcterms:modified xsi:type="dcterms:W3CDTF">2018-09-28T03:46:46Z</dcterms:modified>
</cp:coreProperties>
</file>